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4"/>
  </p:sldMasterIdLst>
  <p:notesMasterIdLst>
    <p:notesMasterId r:id="rId39"/>
  </p:notesMasterIdLst>
  <p:handoutMasterIdLst>
    <p:handoutMasterId r:id="rId40"/>
  </p:handoutMasterIdLst>
  <p:sldIdLst>
    <p:sldId id="266" r:id="rId5"/>
    <p:sldId id="267" r:id="rId6"/>
    <p:sldId id="268" r:id="rId7"/>
    <p:sldId id="269" r:id="rId8"/>
    <p:sldId id="271" r:id="rId9"/>
    <p:sldId id="272" r:id="rId10"/>
    <p:sldId id="273" r:id="rId11"/>
    <p:sldId id="274" r:id="rId12"/>
    <p:sldId id="275" r:id="rId13"/>
    <p:sldId id="282" r:id="rId14"/>
    <p:sldId id="276" r:id="rId15"/>
    <p:sldId id="287" r:id="rId16"/>
    <p:sldId id="288" r:id="rId17"/>
    <p:sldId id="289" r:id="rId18"/>
    <p:sldId id="291" r:id="rId19"/>
    <p:sldId id="290" r:id="rId20"/>
    <p:sldId id="293" r:id="rId21"/>
    <p:sldId id="294" r:id="rId22"/>
    <p:sldId id="292" r:id="rId23"/>
    <p:sldId id="295" r:id="rId24"/>
    <p:sldId id="296" r:id="rId25"/>
    <p:sldId id="297" r:id="rId26"/>
    <p:sldId id="298" r:id="rId27"/>
    <p:sldId id="300" r:id="rId28"/>
    <p:sldId id="301" r:id="rId29"/>
    <p:sldId id="302" r:id="rId30"/>
    <p:sldId id="303" r:id="rId31"/>
    <p:sldId id="304" r:id="rId32"/>
    <p:sldId id="305" r:id="rId33"/>
    <p:sldId id="309" r:id="rId34"/>
    <p:sldId id="306" r:id="rId35"/>
    <p:sldId id="307" r:id="rId36"/>
    <p:sldId id="308" r:id="rId37"/>
    <p:sldId id="270" r:id="rId38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93" userDrawn="1">
          <p15:clr>
            <a:srgbClr val="A4A3A4"/>
          </p15:clr>
        </p15:guide>
        <p15:guide id="4" pos="22" userDrawn="1">
          <p15:clr>
            <a:srgbClr val="A4A3A4"/>
          </p15:clr>
        </p15:guide>
        <p15:guide id="5" pos="5647" userDrawn="1">
          <p15:clr>
            <a:srgbClr val="A4A3A4"/>
          </p15:clr>
        </p15:guide>
        <p15:guide id="6" orient="horz" pos="4292" userDrawn="1">
          <p15:clr>
            <a:srgbClr val="A4A3A4"/>
          </p15:clr>
        </p15:guide>
        <p15:guide id="8" pos="930" userDrawn="1">
          <p15:clr>
            <a:srgbClr val="A4A3A4"/>
          </p15:clr>
        </p15:guide>
        <p15:guide id="9" pos="2018" userDrawn="1">
          <p15:clr>
            <a:srgbClr val="A4A3A4"/>
          </p15:clr>
        </p15:guide>
        <p15:guide id="10" orient="horz" pos="1117" userDrawn="1">
          <p15:clr>
            <a:srgbClr val="A4A3A4"/>
          </p15:clr>
        </p15:guide>
        <p15:guide id="11" orient="horz" pos="2704" userDrawn="1">
          <p15:clr>
            <a:srgbClr val="A4A3A4"/>
          </p15:clr>
        </p15:guide>
        <p15:guide id="12" orient="horz" pos="3203" userDrawn="1">
          <p15:clr>
            <a:srgbClr val="A4A3A4"/>
          </p15:clr>
        </p15:guide>
        <p15:guide id="14" pos="4059" userDrawn="1">
          <p15:clr>
            <a:srgbClr val="A4A3A4"/>
          </p15:clr>
        </p15:guide>
        <p15:guide id="15" pos="3969" userDrawn="1">
          <p15:clr>
            <a:srgbClr val="A4A3A4"/>
          </p15:clr>
        </p15:guide>
        <p15:guide id="16" orient="horz" pos="663" userDrawn="1">
          <p15:clr>
            <a:srgbClr val="A4A3A4"/>
          </p15:clr>
        </p15:guide>
        <p15:guide id="17" pos="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D9B33"/>
    <a:srgbClr val="E05206"/>
    <a:srgbClr val="FEE600"/>
    <a:srgbClr val="BFBFBF"/>
    <a:srgbClr val="292929"/>
    <a:srgbClr val="FFC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343" autoAdjust="0"/>
  </p:normalViewPr>
  <p:slideViewPr>
    <p:cSldViewPr>
      <p:cViewPr varScale="1">
        <p:scale>
          <a:sx n="71" d="100"/>
          <a:sy n="71" d="100"/>
        </p:scale>
        <p:origin x="1164" y="36"/>
      </p:cViewPr>
      <p:guideLst>
        <p:guide orient="horz" pos="2160"/>
        <p:guide pos="2880"/>
        <p:guide orient="horz" pos="393"/>
        <p:guide pos="22"/>
        <p:guide pos="5647"/>
        <p:guide orient="horz" pos="4292"/>
        <p:guide pos="930"/>
        <p:guide pos="2018"/>
        <p:guide orient="horz" pos="1117"/>
        <p:guide orient="horz" pos="2704"/>
        <p:guide orient="horz" pos="3203"/>
        <p:guide pos="4059"/>
        <p:guide pos="3969"/>
        <p:guide orient="horz" pos="663"/>
        <p:guide pos="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notesViewPr>
    <p:cSldViewPr>
      <p:cViewPr varScale="1">
        <p:scale>
          <a:sx n="130" d="100"/>
          <a:sy n="130" d="100"/>
        </p:scale>
        <p:origin x="5028" y="14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hudzyn\Desktop\Ania\Analizy%20rynku\2022\Raport%20roczny_2021\Sektory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hudzyn\Desktop\Ania\Analizy%20rynku\2022\Raport%20roczny_2021\Sektory%20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Arkusz1!$A$4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9035654251083801E-2"/>
                  <c:y val="-1.6208551620290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AB0-480C-8BFB-513AA57D32DB}"/>
                </c:ext>
              </c:extLst>
            </c:dLbl>
            <c:dLbl>
              <c:idx val="2"/>
              <c:layout>
                <c:manualLayout>
                  <c:x val="-3.3782771535580493E-2"/>
                  <c:y val="-4.01129340904100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AB0-480C-8BFB-513AA57D32DB}"/>
                </c:ext>
              </c:extLst>
            </c:dLbl>
            <c:dLbl>
              <c:idx val="4"/>
              <c:layout>
                <c:manualLayout>
                  <c:x val="-3.4653631779173667E-2"/>
                  <c:y val="2.6288128326588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AB0-480C-8BFB-513AA57D32DB}"/>
                </c:ext>
              </c:extLst>
            </c:dLbl>
            <c:dLbl>
              <c:idx val="5"/>
              <c:layout>
                <c:manualLayout>
                  <c:x val="-4.1264118670559437E-2"/>
                  <c:y val="3.1600213319948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AB0-480C-8BFB-513AA57D32DB}"/>
                </c:ext>
              </c:extLst>
            </c:dLbl>
            <c:dLbl>
              <c:idx val="6"/>
              <c:layout>
                <c:manualLayout>
                  <c:x val="-4.2265917602996257E-2"/>
                  <c:y val="2.3632085829908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AB0-480C-8BFB-513AA57D32DB}"/>
                </c:ext>
              </c:extLst>
            </c:dLbl>
            <c:dLbl>
              <c:idx val="7"/>
              <c:layout>
                <c:manualLayout>
                  <c:x val="-4.6011235955056108E-2"/>
                  <c:y val="1.3007915843188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AB0-480C-8BFB-513AA57D32DB}"/>
                </c:ext>
              </c:extLst>
            </c:dLbl>
            <c:dLbl>
              <c:idx val="8"/>
              <c:layout>
                <c:manualLayout>
                  <c:x val="-3.1900822790409629E-2"/>
                  <c:y val="3.69122983133084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AB0-480C-8BFB-513AA57D32DB}"/>
                </c:ext>
              </c:extLst>
            </c:dLbl>
            <c:dLbl>
              <c:idx val="9"/>
              <c:layout>
                <c:manualLayout>
                  <c:x val="-2.8155504438349702E-2"/>
                  <c:y val="2.6288128326588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AB0-480C-8BFB-513AA57D32DB}"/>
                </c:ext>
              </c:extLst>
            </c:dLbl>
            <c:dLbl>
              <c:idx val="10"/>
              <c:layout>
                <c:manualLayout>
                  <c:x val="-3.5646141142469549E-2"/>
                  <c:y val="3.1600213319948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AB0-480C-8BFB-513AA57D32DB}"/>
                </c:ext>
              </c:extLst>
            </c:dLbl>
            <c:dLbl>
              <c:idx val="11"/>
              <c:layout>
                <c:manualLayout>
                  <c:x val="-8.2899820106756318E-3"/>
                  <c:y val="-1.3552509123610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AB0-480C-8BFB-513AA57D32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Arkusz1!$B$1:$M$1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Arkusz1!$B$4:$M$4</c:f>
              <c:numCache>
                <c:formatCode>0.0%</c:formatCode>
                <c:ptCount val="12"/>
                <c:pt idx="0">
                  <c:v>6.4000000000000001E-2</c:v>
                </c:pt>
                <c:pt idx="1">
                  <c:v>5.5E-2</c:v>
                </c:pt>
                <c:pt idx="2">
                  <c:v>3.6999999999999998E-2</c:v>
                </c:pt>
                <c:pt idx="3">
                  <c:v>-8.9999999999999993E-3</c:v>
                </c:pt>
                <c:pt idx="4">
                  <c:v>-5.0999999999999997E-2</c:v>
                </c:pt>
                <c:pt idx="5">
                  <c:v>-2.3E-2</c:v>
                </c:pt>
                <c:pt idx="6">
                  <c:v>-0.11</c:v>
                </c:pt>
                <c:pt idx="7">
                  <c:v>-0.12</c:v>
                </c:pt>
                <c:pt idx="8">
                  <c:v>-9.8000000000000004E-2</c:v>
                </c:pt>
                <c:pt idx="9">
                  <c:v>-5.8000000000000003E-2</c:v>
                </c:pt>
                <c:pt idx="10">
                  <c:v>-4.9000000000000002E-2</c:v>
                </c:pt>
                <c:pt idx="11">
                  <c:v>3.4000000000000002E-2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4AB0-480C-8BFB-513AA57D32DB}"/>
            </c:ext>
          </c:extLst>
        </c:ser>
        <c:ser>
          <c:idx val="1"/>
          <c:order val="1"/>
          <c:tx>
            <c:strRef>
              <c:f>Arkusz1!$A$5</c:f>
              <c:strCache>
                <c:ptCount val="1"/>
                <c:pt idx="0">
                  <c:v>2021</c:v>
                </c:pt>
              </c:strCache>
            </c:strRef>
          </c:tx>
          <c:spPr>
            <a:ln w="34924"/>
          </c:spPr>
          <c:marker>
            <c:symbol val="none"/>
          </c:marker>
          <c:dLbls>
            <c:dLbl>
              <c:idx val="0"/>
              <c:layout>
                <c:manualLayout>
                  <c:x val="-3.8398950131233595E-2"/>
                  <c:y val="-2.89441708232686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AB0-480C-8BFB-513AA57D32DB}"/>
                </c:ext>
              </c:extLst>
            </c:dLbl>
            <c:dLbl>
              <c:idx val="1"/>
              <c:layout>
                <c:manualLayout>
                  <c:x val="-3.7528089887640448E-2"/>
                  <c:y val="1.88645941169703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4AB0-480C-8BFB-513AA57D32DB}"/>
                </c:ext>
              </c:extLst>
            </c:dLbl>
            <c:dLbl>
              <c:idx val="2"/>
              <c:layout>
                <c:manualLayout>
                  <c:x val="-2.1666666666666667E-2"/>
                  <c:y val="2.94887641036903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AB0-480C-8BFB-513AA57D32DB}"/>
                </c:ext>
              </c:extLst>
            </c:dLbl>
            <c:dLbl>
              <c:idx val="3"/>
              <c:layout>
                <c:manualLayout>
                  <c:x val="-3.9400749063670415E-2"/>
                  <c:y val="-3.69122983133084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4AB0-480C-8BFB-513AA57D32DB}"/>
                </c:ext>
              </c:extLst>
            </c:dLbl>
            <c:dLbl>
              <c:idx val="4"/>
              <c:layout>
                <c:manualLayout>
                  <c:x val="-3.4653631779173667E-2"/>
                  <c:y val="-2.6288128326588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4AB0-480C-8BFB-513AA57D32DB}"/>
                </c:ext>
              </c:extLst>
            </c:dLbl>
            <c:dLbl>
              <c:idx val="5"/>
              <c:layout>
                <c:manualLayout>
                  <c:x val="-3.2780972603143707E-2"/>
                  <c:y val="-3.1600213319948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4AB0-480C-8BFB-513AA57D32DB}"/>
                </c:ext>
              </c:extLst>
            </c:dLbl>
            <c:dLbl>
              <c:idx val="6"/>
              <c:layout>
                <c:manualLayout>
                  <c:x val="-3.4653631779173667E-2"/>
                  <c:y val="3.2144806600370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4AB0-480C-8BFB-513AA57D32DB}"/>
                </c:ext>
              </c:extLst>
            </c:dLbl>
            <c:dLbl>
              <c:idx val="7"/>
              <c:layout>
                <c:manualLayout>
                  <c:x val="-3.5655430711610557E-2"/>
                  <c:y val="-3.16002133199485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4AB0-480C-8BFB-513AA57D32DB}"/>
                </c:ext>
              </c:extLst>
            </c:dLbl>
            <c:dLbl>
              <c:idx val="10"/>
              <c:layout>
                <c:manualLayout>
                  <c:x val="-3.191011235955056E-2"/>
                  <c:y val="-3.42562558166284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4AB0-480C-8BFB-513AA57D32DB}"/>
                </c:ext>
              </c:extLst>
            </c:dLbl>
            <c:dLbl>
              <c:idx val="11"/>
              <c:layout>
                <c:manualLayout>
                  <c:x val="-9.2824913739716491E-3"/>
                  <c:y val="4.01129340904100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4AB0-480C-8BFB-513AA57D32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Arkusz1!$B$1:$M$1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Arkusz1!$B$5:$M$5</c:f>
              <c:numCache>
                <c:formatCode>0.0%</c:formatCode>
                <c:ptCount val="12"/>
                <c:pt idx="0">
                  <c:v>-0.10100000000000001</c:v>
                </c:pt>
                <c:pt idx="1">
                  <c:v>-0.16900000000000001</c:v>
                </c:pt>
                <c:pt idx="2">
                  <c:v>-0.108</c:v>
                </c:pt>
                <c:pt idx="3">
                  <c:v>-4.2000000000000003E-2</c:v>
                </c:pt>
                <c:pt idx="4">
                  <c:v>4.7E-2</c:v>
                </c:pt>
                <c:pt idx="5">
                  <c:v>4.4999999999999998E-2</c:v>
                </c:pt>
                <c:pt idx="6">
                  <c:v>3.2000000000000001E-2</c:v>
                </c:pt>
                <c:pt idx="7">
                  <c:v>0.10199999999999999</c:v>
                </c:pt>
                <c:pt idx="8">
                  <c:v>4.2000000000000003E-2</c:v>
                </c:pt>
                <c:pt idx="9">
                  <c:v>4.1000000000000002E-2</c:v>
                </c:pt>
                <c:pt idx="10">
                  <c:v>0.127</c:v>
                </c:pt>
                <c:pt idx="11">
                  <c:v>3.1E-2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4AB0-480C-8BFB-513AA57D32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5932808"/>
        <c:axId val="1"/>
      </c:lineChart>
      <c:catAx>
        <c:axId val="265932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265932808"/>
        <c:crosses val="autoZero"/>
        <c:crossBetween val="between"/>
      </c:valAx>
      <c:spPr>
        <a:noFill/>
        <a:ln w="25399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/>
              <a:t>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781-4BDB-83A5-4A442913998F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781-4BDB-83A5-4A442913998F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C781-4BDB-83A5-4A442913998F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C781-4BDB-83A5-4A44291399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Arkusz1!$M$5:$M$8</c:f>
              <c:strCache>
                <c:ptCount val="4"/>
                <c:pt idx="0">
                  <c:v>mieszkaniowy</c:v>
                </c:pt>
                <c:pt idx="1">
                  <c:v>niemieszkaniowy</c:v>
                </c:pt>
                <c:pt idx="2">
                  <c:v>drogowy</c:v>
                </c:pt>
                <c:pt idx="3">
                  <c:v>przemysł</c:v>
                </c:pt>
              </c:strCache>
            </c:strRef>
          </c:cat>
          <c:val>
            <c:numRef>
              <c:f>Arkusz1!$N$5:$N$8</c:f>
              <c:numCache>
                <c:formatCode>#,##0</c:formatCode>
                <c:ptCount val="4"/>
                <c:pt idx="0">
                  <c:v>31187766.720577817</c:v>
                </c:pt>
                <c:pt idx="1">
                  <c:v>15362988.441536037</c:v>
                </c:pt>
                <c:pt idx="2">
                  <c:v>31890578.822387472</c:v>
                </c:pt>
                <c:pt idx="3">
                  <c:v>7773091.2829789538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81-4BDB-83A5-4A4429139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/>
              <a:t>2020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833333333333332E-2"/>
          <c:y val="0.26982812599928907"/>
          <c:w val="0.97499999999999998"/>
          <c:h val="0.67740123119849249"/>
        </c:manualLayout>
      </c:layout>
      <c:pie3D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6AA-487E-86CB-FE536C94FB4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6AA-487E-86CB-FE536C94FB42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06AA-487E-86CB-FE536C94FB42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06AA-487E-86CB-FE536C94FB42}"/>
              </c:ext>
            </c:extLst>
          </c:dPt>
          <c:dLbls>
            <c:dLbl>
              <c:idx val="0"/>
              <c:layout>
                <c:manualLayout>
                  <c:x val="-0.1716084864391951"/>
                  <c:y val="3.53277965592478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6AA-487E-86CB-FE536C94FB42}"/>
                </c:ext>
              </c:extLst>
            </c:dLbl>
            <c:dLbl>
              <c:idx val="1"/>
              <c:layout>
                <c:manualLayout>
                  <c:x val="-7.046883202099738E-2"/>
                  <c:y val="-0.278892932730277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6AA-487E-86CB-FE536C94FB42}"/>
                </c:ext>
              </c:extLst>
            </c:dLbl>
            <c:dLbl>
              <c:idx val="2"/>
              <c:layout>
                <c:manualLayout>
                  <c:x val="0.20818416447944008"/>
                  <c:y val="8.6487306519045801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6AA-487E-86CB-FE536C94FB42}"/>
                </c:ext>
              </c:extLst>
            </c:dLbl>
            <c:dLbl>
              <c:idx val="3"/>
              <c:layout>
                <c:manualLayout>
                  <c:x val="4.9618110236220474E-2"/>
                  <c:y val="0.1245963801752948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6AA-487E-86CB-FE536C94FB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Arkusz1!$A$22:$A$25</c:f>
              <c:strCache>
                <c:ptCount val="4"/>
                <c:pt idx="0">
                  <c:v>mieszkaniowy</c:v>
                </c:pt>
                <c:pt idx="1">
                  <c:v>niemieszkaniowy</c:v>
                </c:pt>
                <c:pt idx="2">
                  <c:v>drogowy</c:v>
                </c:pt>
                <c:pt idx="3">
                  <c:v>przemysł</c:v>
                </c:pt>
              </c:strCache>
            </c:strRef>
          </c:cat>
          <c:val>
            <c:numRef>
              <c:f>Arkusz1!$B$22:$B$25</c:f>
              <c:numCache>
                <c:formatCode>#,##0</c:formatCode>
                <c:ptCount val="4"/>
                <c:pt idx="0">
                  <c:v>37208041.819092922</c:v>
                </c:pt>
                <c:pt idx="1">
                  <c:v>21023615.109531716</c:v>
                </c:pt>
                <c:pt idx="2">
                  <c:v>35387494.015191592</c:v>
                </c:pt>
                <c:pt idx="3">
                  <c:v>6743592.4163076375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6AA-487E-86CB-FE536C94FB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100"/>
            </a:lvl1pPr>
          </a:lstStyle>
          <a:p>
            <a:fld id="{B3244592-BA00-4C66-883D-0573EF276081}" type="datetimeFigureOut">
              <a:rPr lang="es-ES" smtClean="0"/>
              <a:pPr/>
              <a:t>11/04/2022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9428586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5" y="9428586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100"/>
            </a:lvl1pPr>
          </a:lstStyle>
          <a:p>
            <a:fld id="{9CE844F7-660F-41DB-9E1B-EAABFFF4061D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100"/>
            </a:lvl1pPr>
          </a:lstStyle>
          <a:p>
            <a:fld id="{B3C87E49-6514-40AF-A3FE-E66ECBB7507C}" type="datetimeFigureOut">
              <a:rPr lang="es-ES" smtClean="0"/>
              <a:pPr/>
              <a:t>11/04/2022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9" y="4715155"/>
            <a:ext cx="5438140" cy="4466987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100"/>
            </a:lvl1pPr>
          </a:lstStyle>
          <a:p>
            <a:fld id="{4226A395-1AD6-424D-B6CE-4A144BB9574B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udia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11" name="10 Rectángulo"/>
          <p:cNvSpPr/>
          <p:nvPr userDrawn="1"/>
        </p:nvSpPr>
        <p:spPr>
          <a:xfrm>
            <a:off x="1214414" y="642918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1331640" y="1654719"/>
            <a:ext cx="3960440" cy="5595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u-ES" dirty="0" smtClean="0"/>
              <a:t>TITLE</a:t>
            </a:r>
            <a:endParaRPr lang="es-ES" dirty="0"/>
          </a:p>
        </p:txBody>
      </p:sp>
      <p:sp>
        <p:nvSpPr>
          <p:cNvPr id="7" name="1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331640" y="2447446"/>
            <a:ext cx="3960440" cy="5595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 dirty="0" smtClean="0"/>
              <a:t>SUBTITLE</a:t>
            </a:r>
            <a:endParaRPr lang="es-ES" dirty="0"/>
          </a:p>
        </p:txBody>
      </p:sp>
      <p:pic>
        <p:nvPicPr>
          <p:cNvPr id="12" name="Irudi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60" y="779881"/>
            <a:ext cx="2340000" cy="57933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45232" y="4747981"/>
            <a:ext cx="3096343" cy="1034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udia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"/>
          <a:stretch/>
        </p:blipFill>
        <p:spPr>
          <a:xfrm>
            <a:off x="0" y="0"/>
            <a:ext cx="9144000" cy="6873280"/>
          </a:xfrm>
          <a:prstGeom prst="rect">
            <a:avLst/>
          </a:prstGeom>
        </p:spPr>
      </p:pic>
      <p:sp>
        <p:nvSpPr>
          <p:cNvPr id="11" name="10 Rectángulo"/>
          <p:cNvSpPr/>
          <p:nvPr userDrawn="1"/>
        </p:nvSpPr>
        <p:spPr>
          <a:xfrm>
            <a:off x="1214414" y="642918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stuaren leku-marka 3"/>
          <p:cNvSpPr>
            <a:spLocks noGrp="1"/>
          </p:cNvSpPr>
          <p:nvPr>
            <p:ph type="body" sz="quarter" idx="10" hasCustomPrompt="1"/>
          </p:nvPr>
        </p:nvSpPr>
        <p:spPr>
          <a:xfrm rot="10800000" flipV="1">
            <a:off x="0" y="6480209"/>
            <a:ext cx="3923928" cy="377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u-ES" sz="1600" b="0" dirty="0" err="1" smtClean="0"/>
              <a:t>Click</a:t>
            </a:r>
            <a:r>
              <a:rPr lang="eu-ES" sz="1600" b="0" dirty="0" smtClean="0"/>
              <a:t> </a:t>
            </a:r>
            <a:r>
              <a:rPr lang="eu-ES" sz="1600" b="0" dirty="0" err="1" smtClean="0"/>
              <a:t>here</a:t>
            </a:r>
            <a:r>
              <a:rPr lang="eu-ES" sz="1600" b="0" dirty="0" smtClean="0"/>
              <a:t> to </a:t>
            </a:r>
            <a:r>
              <a:rPr lang="eu-ES" sz="1600" b="0" dirty="0" err="1" smtClean="0"/>
              <a:t>add</a:t>
            </a:r>
            <a:r>
              <a:rPr lang="eu-ES" sz="1600" b="0" dirty="0" smtClean="0"/>
              <a:t> </a:t>
            </a:r>
            <a:r>
              <a:rPr lang="eu-ES" sz="1600" b="0" dirty="0" err="1" smtClean="0"/>
              <a:t>your</a:t>
            </a:r>
            <a:r>
              <a:rPr lang="eu-ES" sz="1600" b="0" dirty="0" smtClean="0"/>
              <a:t> </a:t>
            </a:r>
            <a:r>
              <a:rPr lang="eu-ES" sz="1600" b="0" dirty="0" err="1" smtClean="0"/>
              <a:t>website</a:t>
            </a:r>
            <a:endParaRPr lang="eu-ES" sz="1600" b="0" dirty="0" smtClean="0"/>
          </a:p>
        </p:txBody>
      </p:sp>
      <p:pic>
        <p:nvPicPr>
          <p:cNvPr id="8" name="Irudi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29443"/>
            <a:ext cx="2509724" cy="778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70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aukizuzena 20"/>
          <p:cNvSpPr/>
          <p:nvPr userDrawn="1"/>
        </p:nvSpPr>
        <p:spPr>
          <a:xfrm>
            <a:off x="1" y="623888"/>
            <a:ext cx="1331640" cy="6234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7 Rectángulo"/>
          <p:cNvSpPr/>
          <p:nvPr userDrawn="1"/>
        </p:nvSpPr>
        <p:spPr>
          <a:xfrm>
            <a:off x="8961124" y="0"/>
            <a:ext cx="180000" cy="687600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noFill/>
              </a:ln>
              <a:solidFill>
                <a:srgbClr val="BFBFBF"/>
              </a:solidFill>
            </a:endParaRPr>
          </a:p>
        </p:txBody>
      </p:sp>
      <p:sp>
        <p:nvSpPr>
          <p:cNvPr id="23" name="Testuaren leku-marka 15"/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-1757117" y="3723645"/>
            <a:ext cx="4896346" cy="504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u-ES" dirty="0" smtClean="0"/>
              <a:t>INDEX</a:t>
            </a:r>
          </a:p>
        </p:txBody>
      </p:sp>
      <p:sp>
        <p:nvSpPr>
          <p:cNvPr id="25" name="3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847493" y="863199"/>
            <a:ext cx="1213099" cy="1262875"/>
          </a:xfrm>
          <a:prstGeom prst="rect">
            <a:avLst/>
          </a:prstGeom>
        </p:spPr>
        <p:txBody>
          <a:bodyPr/>
          <a:lstStyle>
            <a:lvl1pPr algn="r">
              <a:buNone/>
              <a:defRPr sz="6200" b="1" baseline="0">
                <a:ln w="19050">
                  <a:solidFill>
                    <a:srgbClr val="ED9B33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s-ES" dirty="0" smtClean="0"/>
              <a:t>00</a:t>
            </a:r>
            <a:endParaRPr lang="es-ES" dirty="0"/>
          </a:p>
        </p:txBody>
      </p:sp>
      <p:sp>
        <p:nvSpPr>
          <p:cNvPr id="29" name="Testuaren leku-marka 15"/>
          <p:cNvSpPr>
            <a:spLocks noGrp="1"/>
          </p:cNvSpPr>
          <p:nvPr>
            <p:ph type="body" sz="quarter" idx="23" hasCustomPrompt="1"/>
          </p:nvPr>
        </p:nvSpPr>
        <p:spPr>
          <a:xfrm>
            <a:off x="3549257" y="970840"/>
            <a:ext cx="4896346" cy="936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u-ES" dirty="0" smtClean="0"/>
              <a:t>00</a:t>
            </a:r>
          </a:p>
          <a:p>
            <a:pPr lvl="0"/>
            <a:r>
              <a:rPr lang="eu-ES" dirty="0" smtClean="0"/>
              <a:t>00</a:t>
            </a:r>
          </a:p>
          <a:p>
            <a:pPr lvl="0"/>
            <a:r>
              <a:rPr lang="eu-ES" dirty="0" smtClean="0"/>
              <a:t>00</a:t>
            </a:r>
          </a:p>
          <a:p>
            <a:pPr lvl="0"/>
            <a:r>
              <a:rPr lang="eu-ES" dirty="0" smtClean="0"/>
              <a:t>00</a:t>
            </a:r>
          </a:p>
        </p:txBody>
      </p:sp>
      <p:sp>
        <p:nvSpPr>
          <p:cNvPr id="30" name="Testuaren leku-marka 15"/>
          <p:cNvSpPr>
            <a:spLocks noGrp="1"/>
          </p:cNvSpPr>
          <p:nvPr>
            <p:ph type="body" sz="quarter" idx="24" hasCustomPrompt="1"/>
          </p:nvPr>
        </p:nvSpPr>
        <p:spPr>
          <a:xfrm>
            <a:off x="3549257" y="2622302"/>
            <a:ext cx="4896346" cy="936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u-ES" dirty="0" smtClean="0"/>
              <a:t>00</a:t>
            </a:r>
          </a:p>
          <a:p>
            <a:pPr lvl="0"/>
            <a:r>
              <a:rPr lang="eu-ES" dirty="0" smtClean="0"/>
              <a:t>00</a:t>
            </a:r>
          </a:p>
          <a:p>
            <a:pPr lvl="0"/>
            <a:r>
              <a:rPr lang="eu-ES" dirty="0" smtClean="0"/>
              <a:t>00</a:t>
            </a:r>
          </a:p>
          <a:p>
            <a:pPr lvl="0"/>
            <a:r>
              <a:rPr lang="eu-ES" dirty="0" smtClean="0"/>
              <a:t>00</a:t>
            </a:r>
          </a:p>
        </p:txBody>
      </p:sp>
      <p:sp>
        <p:nvSpPr>
          <p:cNvPr id="31" name="Testuaren leku-marka 15"/>
          <p:cNvSpPr>
            <a:spLocks noGrp="1"/>
          </p:cNvSpPr>
          <p:nvPr>
            <p:ph type="body" sz="quarter" idx="25" hasCustomPrompt="1"/>
          </p:nvPr>
        </p:nvSpPr>
        <p:spPr>
          <a:xfrm>
            <a:off x="3549257" y="4273765"/>
            <a:ext cx="4896346" cy="936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u-ES" dirty="0" smtClean="0"/>
              <a:t>00</a:t>
            </a:r>
          </a:p>
          <a:p>
            <a:pPr lvl="0"/>
            <a:r>
              <a:rPr lang="eu-ES" dirty="0" smtClean="0"/>
              <a:t>00</a:t>
            </a:r>
          </a:p>
          <a:p>
            <a:pPr lvl="0"/>
            <a:r>
              <a:rPr lang="eu-ES" dirty="0" smtClean="0"/>
              <a:t>00</a:t>
            </a:r>
          </a:p>
          <a:p>
            <a:pPr lvl="0"/>
            <a:r>
              <a:rPr lang="eu-ES" dirty="0" smtClean="0"/>
              <a:t>00</a:t>
            </a:r>
          </a:p>
        </p:txBody>
      </p:sp>
      <p:sp>
        <p:nvSpPr>
          <p:cNvPr id="24" name="38 Marcador de texto"/>
          <p:cNvSpPr>
            <a:spLocks noGrp="1"/>
          </p:cNvSpPr>
          <p:nvPr>
            <p:ph type="body" sz="quarter" idx="26" hasCustomPrompt="1"/>
          </p:nvPr>
        </p:nvSpPr>
        <p:spPr>
          <a:xfrm>
            <a:off x="1847493" y="2491718"/>
            <a:ext cx="1213099" cy="1262875"/>
          </a:xfrm>
          <a:prstGeom prst="rect">
            <a:avLst/>
          </a:prstGeom>
        </p:spPr>
        <p:txBody>
          <a:bodyPr/>
          <a:lstStyle>
            <a:lvl1pPr algn="r">
              <a:buNone/>
              <a:defRPr sz="6200" b="1" baseline="0">
                <a:ln w="19050">
                  <a:solidFill>
                    <a:srgbClr val="ED9B33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s-ES" dirty="0" smtClean="0"/>
              <a:t>00</a:t>
            </a:r>
            <a:endParaRPr lang="es-ES" dirty="0"/>
          </a:p>
        </p:txBody>
      </p:sp>
      <p:sp>
        <p:nvSpPr>
          <p:cNvPr id="28" name="38 Marcador de texto"/>
          <p:cNvSpPr>
            <a:spLocks noGrp="1"/>
          </p:cNvSpPr>
          <p:nvPr>
            <p:ph type="body" sz="quarter" idx="27" hasCustomPrompt="1"/>
          </p:nvPr>
        </p:nvSpPr>
        <p:spPr>
          <a:xfrm>
            <a:off x="1847493" y="4120238"/>
            <a:ext cx="1213099" cy="1262875"/>
          </a:xfrm>
          <a:prstGeom prst="rect">
            <a:avLst/>
          </a:prstGeom>
        </p:spPr>
        <p:txBody>
          <a:bodyPr/>
          <a:lstStyle>
            <a:lvl1pPr algn="r">
              <a:buNone/>
              <a:defRPr sz="6200" b="1" baseline="0">
                <a:ln w="19050">
                  <a:solidFill>
                    <a:srgbClr val="ED9B33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s-ES" dirty="0" smtClean="0"/>
              <a:t>00</a:t>
            </a:r>
            <a:endParaRPr lang="es-ES" dirty="0"/>
          </a:p>
        </p:txBody>
      </p:sp>
      <p:pic>
        <p:nvPicPr>
          <p:cNvPr id="2" name="Irudi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5" y="216612"/>
            <a:ext cx="864000" cy="21390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71297"/>
            <a:ext cx="1510206" cy="504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aukizuzena 20"/>
          <p:cNvSpPr/>
          <p:nvPr userDrawn="1"/>
        </p:nvSpPr>
        <p:spPr>
          <a:xfrm>
            <a:off x="1" y="623888"/>
            <a:ext cx="1331640" cy="6234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7 Rectángulo"/>
          <p:cNvSpPr/>
          <p:nvPr userDrawn="1"/>
        </p:nvSpPr>
        <p:spPr>
          <a:xfrm>
            <a:off x="8961124" y="0"/>
            <a:ext cx="180000" cy="687600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noFill/>
              </a:ln>
              <a:solidFill>
                <a:srgbClr val="BFBFBF"/>
              </a:solidFill>
            </a:endParaRPr>
          </a:p>
        </p:txBody>
      </p:sp>
      <p:sp>
        <p:nvSpPr>
          <p:cNvPr id="23" name="Testuaren leku-marka 15"/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-1757117" y="3723645"/>
            <a:ext cx="4896346" cy="504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u-ES" dirty="0" smtClean="0"/>
              <a:t>INDEX</a:t>
            </a:r>
          </a:p>
        </p:txBody>
      </p:sp>
      <p:pic>
        <p:nvPicPr>
          <p:cNvPr id="2" name="Irudi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5" y="216612"/>
            <a:ext cx="864000" cy="213909"/>
          </a:xfrm>
          <a:prstGeom prst="rect">
            <a:avLst/>
          </a:prstGeom>
        </p:spPr>
      </p:pic>
      <p:sp>
        <p:nvSpPr>
          <p:cNvPr id="13" name="18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1562862" y="623888"/>
            <a:ext cx="7295388" cy="580014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Aft>
                <a:spcPts val="600"/>
              </a:spcAft>
              <a:buClr>
                <a:srgbClr val="ED9B33"/>
              </a:buClr>
              <a:buFont typeface="+mj-lt"/>
              <a:buAutoNum type="arabicPeriod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1950" indent="176213">
              <a:lnSpc>
                <a:spcPct val="100000"/>
              </a:lnSpc>
              <a:buClr>
                <a:srgbClr val="ED9B33"/>
              </a:buClr>
              <a:buFont typeface="Symbol" panose="05050102010706020507" pitchFamily="18" charset="2"/>
              <a:buChar char="·"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96938" indent="-179388">
              <a:lnSpc>
                <a:spcPct val="100000"/>
              </a:lnSpc>
              <a:buClr>
                <a:srgbClr val="ED9B33"/>
              </a:buClr>
              <a:buFont typeface="Courier New" panose="02070309020205020404" pitchFamily="49" charset="0"/>
              <a:buChar char="o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55713" indent="-179388">
              <a:lnSpc>
                <a:spcPct val="100000"/>
              </a:lnSpc>
              <a:buClr>
                <a:srgbClr val="ED9B33"/>
              </a:buClr>
              <a:buFont typeface="Open Sans" panose="020B0606030504020204" pitchFamily="34" charset="0"/>
              <a:buChar char="›"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rgbClr val="ED9B33"/>
              </a:buClr>
              <a:buFont typeface="Open Sans" panose="020B0606030504020204" pitchFamily="34" charset="0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u-ES" dirty="0" err="1" smtClean="0"/>
              <a:t>Click</a:t>
            </a:r>
            <a:r>
              <a:rPr lang="eu-ES" dirty="0" smtClean="0"/>
              <a:t> </a:t>
            </a:r>
            <a:r>
              <a:rPr lang="eu-ES" dirty="0" err="1" smtClean="0"/>
              <a:t>here</a:t>
            </a:r>
            <a:r>
              <a:rPr lang="eu-ES" dirty="0" smtClean="0"/>
              <a:t> to </a:t>
            </a:r>
            <a:r>
              <a:rPr lang="eu-ES" dirty="0" err="1" smtClean="0"/>
              <a:t>add</a:t>
            </a:r>
            <a:r>
              <a:rPr lang="eu-ES" dirty="0" smtClean="0"/>
              <a:t> </a:t>
            </a:r>
            <a:r>
              <a:rPr lang="eu-ES" dirty="0" err="1" smtClean="0"/>
              <a:t>text</a:t>
            </a:r>
            <a:endParaRPr lang="eu-ES" dirty="0" smtClean="0"/>
          </a:p>
          <a:p>
            <a:pPr lvl="1"/>
            <a:r>
              <a:rPr lang="eu-ES" dirty="0" err="1" smtClean="0"/>
              <a:t>Level</a:t>
            </a:r>
            <a:r>
              <a:rPr lang="eu-ES" dirty="0" smtClean="0"/>
              <a:t> 1</a:t>
            </a:r>
          </a:p>
          <a:p>
            <a:pPr lvl="2"/>
            <a:r>
              <a:rPr lang="eu-ES" dirty="0" err="1" smtClean="0"/>
              <a:t>Level</a:t>
            </a:r>
            <a:r>
              <a:rPr lang="eu-ES" dirty="0" smtClean="0"/>
              <a:t> 2</a:t>
            </a:r>
          </a:p>
          <a:p>
            <a:pPr lvl="3"/>
            <a:r>
              <a:rPr lang="eu-ES" dirty="0" err="1" smtClean="0"/>
              <a:t>Level</a:t>
            </a:r>
            <a:r>
              <a:rPr lang="eu-ES" dirty="0" smtClean="0"/>
              <a:t> 3</a:t>
            </a:r>
          </a:p>
          <a:p>
            <a:pPr lvl="0"/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71297"/>
            <a:ext cx="1510206" cy="50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18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Rectángulo"/>
          <p:cNvSpPr/>
          <p:nvPr userDrawn="1"/>
        </p:nvSpPr>
        <p:spPr>
          <a:xfrm>
            <a:off x="8961124" y="0"/>
            <a:ext cx="180000" cy="6876000"/>
          </a:xfrm>
          <a:prstGeom prst="rect">
            <a:avLst/>
          </a:prstGeom>
          <a:solidFill>
            <a:srgbClr val="ED9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noFill/>
              </a:ln>
              <a:solidFill>
                <a:srgbClr val="BFBFBF"/>
              </a:solidFill>
            </a:endParaRPr>
          </a:p>
        </p:txBody>
      </p:sp>
      <p:cxnSp>
        <p:nvCxnSpPr>
          <p:cNvPr id="5" name="Lotura-marra zuzena 4"/>
          <p:cNvCxnSpPr/>
          <p:nvPr userDrawn="1"/>
        </p:nvCxnSpPr>
        <p:spPr>
          <a:xfrm>
            <a:off x="262428" y="623888"/>
            <a:ext cx="8595822" cy="0"/>
          </a:xfrm>
          <a:prstGeom prst="line">
            <a:avLst/>
          </a:prstGeom>
          <a:ln>
            <a:solidFill>
              <a:srgbClr val="ED9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3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420888"/>
            <a:ext cx="2202856" cy="1800200"/>
          </a:xfrm>
          <a:prstGeom prst="rect">
            <a:avLst/>
          </a:prstGeom>
        </p:spPr>
        <p:txBody>
          <a:bodyPr/>
          <a:lstStyle>
            <a:lvl1pPr algn="r">
              <a:buNone/>
              <a:defRPr sz="12000" b="1" baseline="0">
                <a:ln w="38100">
                  <a:solidFill>
                    <a:srgbClr val="ED9B33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s-ES" dirty="0" smtClean="0"/>
              <a:t>Nº</a:t>
            </a:r>
            <a:endParaRPr lang="es-ES" dirty="0"/>
          </a:p>
        </p:txBody>
      </p:sp>
      <p:sp>
        <p:nvSpPr>
          <p:cNvPr id="17" name="Testuaren leku-marka 15"/>
          <p:cNvSpPr>
            <a:spLocks noGrp="1"/>
          </p:cNvSpPr>
          <p:nvPr>
            <p:ph type="body" sz="quarter" idx="20" hasCustomPrompt="1"/>
          </p:nvPr>
        </p:nvSpPr>
        <p:spPr>
          <a:xfrm>
            <a:off x="2989298" y="3291597"/>
            <a:ext cx="4896346" cy="9294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u-ES" dirty="0" smtClean="0"/>
              <a:t>CLICK HERE TO ADD A TITLE</a:t>
            </a:r>
          </a:p>
          <a:p>
            <a:pPr lvl="0"/>
            <a:endParaRPr lang="eu-ES" dirty="0" smtClean="0"/>
          </a:p>
        </p:txBody>
      </p:sp>
      <p:pic>
        <p:nvPicPr>
          <p:cNvPr id="9" name="Irudi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5" y="216612"/>
            <a:ext cx="864000" cy="21390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71297"/>
            <a:ext cx="1510206" cy="50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924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exto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aukizuzena 11"/>
          <p:cNvSpPr/>
          <p:nvPr userDrawn="1"/>
        </p:nvSpPr>
        <p:spPr>
          <a:xfrm>
            <a:off x="1" y="623888"/>
            <a:ext cx="1331640" cy="6234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724680" y="6565945"/>
            <a:ext cx="21336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E4EF8-BF11-48BA-8607-445ED92DE41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17 Rectángulo"/>
          <p:cNvSpPr/>
          <p:nvPr userDrawn="1"/>
        </p:nvSpPr>
        <p:spPr>
          <a:xfrm>
            <a:off x="8961124" y="0"/>
            <a:ext cx="180000" cy="6876000"/>
          </a:xfrm>
          <a:prstGeom prst="rect">
            <a:avLst/>
          </a:prstGeom>
          <a:solidFill>
            <a:srgbClr val="ED9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noFill/>
              </a:ln>
              <a:solidFill>
                <a:srgbClr val="BFBFBF"/>
              </a:solidFill>
            </a:endParaRPr>
          </a:p>
        </p:txBody>
      </p:sp>
      <p:sp>
        <p:nvSpPr>
          <p:cNvPr id="9" name="3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-1375572" y="635247"/>
            <a:ext cx="2592288" cy="2185158"/>
          </a:xfrm>
          <a:prstGeom prst="rect">
            <a:avLst/>
          </a:prstGeom>
        </p:spPr>
        <p:txBody>
          <a:bodyPr/>
          <a:lstStyle>
            <a:lvl1pPr algn="r">
              <a:buNone/>
              <a:defRPr sz="12000" b="1" baseline="0">
                <a:ln w="38100">
                  <a:solidFill>
                    <a:srgbClr val="ED9B33"/>
                  </a:solidFill>
                </a:ln>
                <a:noFill/>
                <a:latin typeface="+mn-lt"/>
              </a:defRPr>
            </a:lvl1pPr>
          </a:lstStyle>
          <a:p>
            <a:pPr lvl="0"/>
            <a:r>
              <a:rPr lang="es-ES" dirty="0" smtClean="0"/>
              <a:t>00</a:t>
            </a:r>
            <a:endParaRPr lang="es-ES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1562862" y="1462910"/>
            <a:ext cx="7295388" cy="4961122"/>
          </a:xfrm>
          <a:prstGeom prst="rect">
            <a:avLst/>
          </a:prstGeom>
        </p:spPr>
        <p:txBody>
          <a:bodyPr/>
          <a:lstStyle>
            <a:lvl1pPr marL="85725" indent="-85725">
              <a:lnSpc>
                <a:spcPct val="100000"/>
              </a:lnSpc>
              <a:spcAft>
                <a:spcPts val="600"/>
              </a:spcAft>
              <a:buClr>
                <a:srgbClr val="ED9B33"/>
              </a:buClr>
              <a:buFont typeface="Open Sans" panose="020B0606030504020204" pitchFamily="34" charset="0"/>
              <a:buChar char="I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1950" indent="176213">
              <a:lnSpc>
                <a:spcPct val="100000"/>
              </a:lnSpc>
              <a:buClr>
                <a:srgbClr val="ED9B33"/>
              </a:buClr>
              <a:buFont typeface="Symbol" panose="05050102010706020507" pitchFamily="18" charset="2"/>
              <a:buChar char="·"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96938" indent="-179388">
              <a:lnSpc>
                <a:spcPct val="100000"/>
              </a:lnSpc>
              <a:buClr>
                <a:srgbClr val="ED9B33"/>
              </a:buClr>
              <a:buFont typeface="Courier New" panose="02070309020205020404" pitchFamily="49" charset="0"/>
              <a:buChar char="o"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55713" indent="-179388">
              <a:lnSpc>
                <a:spcPct val="100000"/>
              </a:lnSpc>
              <a:buClr>
                <a:srgbClr val="ED9B33"/>
              </a:buClr>
              <a:buFont typeface="Open Sans" panose="020B0606030504020204" pitchFamily="34" charset="0"/>
              <a:buChar char="›"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rgbClr val="ED9B33"/>
              </a:buClr>
              <a:buFont typeface="Open Sans" panose="020B0606030504020204" pitchFamily="34" charset="0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u-ES" dirty="0" err="1" smtClean="0"/>
              <a:t>Click</a:t>
            </a:r>
            <a:r>
              <a:rPr lang="eu-ES" dirty="0" smtClean="0"/>
              <a:t> </a:t>
            </a:r>
            <a:r>
              <a:rPr lang="eu-ES" dirty="0" err="1" smtClean="0"/>
              <a:t>here</a:t>
            </a:r>
            <a:r>
              <a:rPr lang="eu-ES" dirty="0" smtClean="0"/>
              <a:t> to </a:t>
            </a:r>
            <a:r>
              <a:rPr lang="eu-ES" dirty="0" err="1" smtClean="0"/>
              <a:t>add</a:t>
            </a:r>
            <a:r>
              <a:rPr lang="eu-ES" dirty="0" smtClean="0"/>
              <a:t> </a:t>
            </a:r>
            <a:r>
              <a:rPr lang="eu-ES" dirty="0" err="1" smtClean="0"/>
              <a:t>text</a:t>
            </a:r>
            <a:endParaRPr lang="eu-ES" dirty="0" smtClean="0"/>
          </a:p>
          <a:p>
            <a:pPr lvl="1"/>
            <a:r>
              <a:rPr lang="eu-ES" dirty="0" err="1" smtClean="0"/>
              <a:t>Level</a:t>
            </a:r>
            <a:r>
              <a:rPr lang="eu-ES" dirty="0" smtClean="0"/>
              <a:t> 1</a:t>
            </a:r>
          </a:p>
          <a:p>
            <a:pPr lvl="2"/>
            <a:r>
              <a:rPr lang="eu-ES" dirty="0" err="1" smtClean="0"/>
              <a:t>Level</a:t>
            </a:r>
            <a:r>
              <a:rPr lang="eu-ES" dirty="0" smtClean="0"/>
              <a:t>  2</a:t>
            </a:r>
          </a:p>
          <a:p>
            <a:pPr lvl="3"/>
            <a:r>
              <a:rPr lang="eu-ES" dirty="0" err="1" smtClean="0"/>
              <a:t>Level</a:t>
            </a:r>
            <a:r>
              <a:rPr lang="eu-ES" dirty="0" smtClean="0"/>
              <a:t>  3</a:t>
            </a:r>
          </a:p>
          <a:p>
            <a:pPr lvl="0"/>
            <a:endParaRPr lang="es-ES" dirty="0"/>
          </a:p>
        </p:txBody>
      </p:sp>
      <p:sp>
        <p:nvSpPr>
          <p:cNvPr id="14" name="18 Marcador de título"/>
          <p:cNvSpPr>
            <a:spLocks noGrp="1"/>
          </p:cNvSpPr>
          <p:nvPr>
            <p:ph type="title" hasCustomPrompt="1"/>
          </p:nvPr>
        </p:nvSpPr>
        <p:spPr>
          <a:xfrm>
            <a:off x="1562862" y="687829"/>
            <a:ext cx="729544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</a:t>
            </a:r>
            <a:r>
              <a:rPr lang="es-ES" dirty="0" err="1" smtClean="0"/>
              <a:t>here</a:t>
            </a:r>
            <a:r>
              <a:rPr lang="es-ES" dirty="0" smtClean="0"/>
              <a:t> to </a:t>
            </a:r>
            <a:r>
              <a:rPr lang="es-ES" dirty="0" err="1" smtClean="0"/>
              <a:t>add</a:t>
            </a:r>
            <a:r>
              <a:rPr lang="es-ES" dirty="0" smtClean="0"/>
              <a:t> </a:t>
            </a:r>
            <a:r>
              <a:rPr lang="es-ES" dirty="0" err="1" smtClean="0"/>
              <a:t>subtitle</a:t>
            </a:r>
            <a:endParaRPr lang="es-ES" dirty="0"/>
          </a:p>
        </p:txBody>
      </p:sp>
      <p:cxnSp>
        <p:nvCxnSpPr>
          <p:cNvPr id="11" name="Lotura-marra zuzena 10"/>
          <p:cNvCxnSpPr/>
          <p:nvPr userDrawn="1"/>
        </p:nvCxnSpPr>
        <p:spPr>
          <a:xfrm>
            <a:off x="1545771" y="1272402"/>
            <a:ext cx="7295388" cy="0"/>
          </a:xfrm>
          <a:prstGeom prst="line">
            <a:avLst/>
          </a:prstGeom>
          <a:ln>
            <a:solidFill>
              <a:srgbClr val="ED9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stuaren leku-marka 15"/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-1757117" y="3723645"/>
            <a:ext cx="4896346" cy="504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u-ES" dirty="0" smtClean="0"/>
              <a:t>SECTION</a:t>
            </a:r>
          </a:p>
        </p:txBody>
      </p:sp>
      <p:pic>
        <p:nvPicPr>
          <p:cNvPr id="15" name="Irudia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5" y="216612"/>
            <a:ext cx="864000" cy="21390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71297"/>
            <a:ext cx="1510206" cy="50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634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exto subtítulo dos column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aukizuzena 21"/>
          <p:cNvSpPr/>
          <p:nvPr userDrawn="1"/>
        </p:nvSpPr>
        <p:spPr>
          <a:xfrm>
            <a:off x="1" y="623888"/>
            <a:ext cx="1331640" cy="6234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724680" y="6565945"/>
            <a:ext cx="21336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E4EF8-BF11-48BA-8607-445ED92DE41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17 Rectángulo"/>
          <p:cNvSpPr/>
          <p:nvPr userDrawn="1"/>
        </p:nvSpPr>
        <p:spPr>
          <a:xfrm>
            <a:off x="8961124" y="0"/>
            <a:ext cx="180000" cy="6876000"/>
          </a:xfrm>
          <a:prstGeom prst="rect">
            <a:avLst/>
          </a:prstGeom>
          <a:solidFill>
            <a:srgbClr val="ED9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noFill/>
              </a:ln>
              <a:solidFill>
                <a:srgbClr val="BFBFBF"/>
              </a:solidFill>
            </a:endParaRPr>
          </a:p>
        </p:txBody>
      </p:sp>
      <p:sp>
        <p:nvSpPr>
          <p:cNvPr id="9" name="3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-1375572" y="635247"/>
            <a:ext cx="2592288" cy="2185158"/>
          </a:xfrm>
          <a:prstGeom prst="rect">
            <a:avLst/>
          </a:prstGeom>
        </p:spPr>
        <p:txBody>
          <a:bodyPr/>
          <a:lstStyle>
            <a:lvl1pPr algn="r">
              <a:buNone/>
              <a:defRPr sz="12000" b="1" baseline="0">
                <a:ln w="38100">
                  <a:solidFill>
                    <a:srgbClr val="ED9B33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s-ES" dirty="0" smtClean="0"/>
              <a:t>00</a:t>
            </a:r>
            <a:endParaRPr lang="es-ES" dirty="0"/>
          </a:p>
        </p:txBody>
      </p:sp>
      <p:sp>
        <p:nvSpPr>
          <p:cNvPr id="14" name="18 Marcador de título"/>
          <p:cNvSpPr>
            <a:spLocks noGrp="1"/>
          </p:cNvSpPr>
          <p:nvPr>
            <p:ph type="title" hasCustomPrompt="1"/>
          </p:nvPr>
        </p:nvSpPr>
        <p:spPr>
          <a:xfrm>
            <a:off x="1562862" y="687829"/>
            <a:ext cx="729544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</a:t>
            </a:r>
            <a:r>
              <a:rPr lang="es-ES" dirty="0" err="1" smtClean="0"/>
              <a:t>here</a:t>
            </a:r>
            <a:r>
              <a:rPr lang="es-ES" dirty="0" smtClean="0"/>
              <a:t> to </a:t>
            </a:r>
            <a:r>
              <a:rPr lang="es-ES" dirty="0" err="1" smtClean="0"/>
              <a:t>add</a:t>
            </a:r>
            <a:r>
              <a:rPr lang="es-ES" dirty="0" smtClean="0"/>
              <a:t> </a:t>
            </a:r>
            <a:r>
              <a:rPr lang="es-ES" dirty="0" err="1" smtClean="0"/>
              <a:t>subtitle</a:t>
            </a:r>
            <a:endParaRPr lang="es-ES" dirty="0"/>
          </a:p>
        </p:txBody>
      </p:sp>
      <p:cxnSp>
        <p:nvCxnSpPr>
          <p:cNvPr id="16" name="Lotura-marra zuzena 15"/>
          <p:cNvCxnSpPr/>
          <p:nvPr userDrawn="1"/>
        </p:nvCxnSpPr>
        <p:spPr>
          <a:xfrm>
            <a:off x="1545771" y="1272402"/>
            <a:ext cx="7295388" cy="0"/>
          </a:xfrm>
          <a:prstGeom prst="line">
            <a:avLst/>
          </a:prstGeom>
          <a:ln>
            <a:solidFill>
              <a:srgbClr val="ED9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1565094" y="1438730"/>
            <a:ext cx="3600000" cy="4960800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171450" indent="-171450">
              <a:spcBef>
                <a:spcPts val="600"/>
              </a:spcBef>
              <a:buClr>
                <a:srgbClr val="ED9B33"/>
              </a:buClr>
              <a:buFont typeface="Open Sans" panose="020B0606030504020204" pitchFamily="34" charset="0"/>
              <a:buChar char="I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33400" indent="-171450">
              <a:spcBef>
                <a:spcPts val="600"/>
              </a:spcBef>
              <a:buClr>
                <a:srgbClr val="ED9B33"/>
              </a:buClr>
              <a:buFont typeface="Symbol" panose="05050102010706020507" pitchFamily="18" charset="2"/>
              <a:buChar char="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96938" indent="-179388">
              <a:buClr>
                <a:srgbClr val="ED9B33"/>
              </a:buClr>
              <a:buFont typeface="Courier New" panose="02070309020205020404" pitchFamily="49" charset="0"/>
              <a:buChar char="o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55713" indent="-179388">
              <a:buClr>
                <a:srgbClr val="ED9B33"/>
              </a:buClr>
              <a:buFont typeface="Open Sans" panose="020B0606030504020204" pitchFamily="34" charset="0"/>
              <a:buChar char="›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rgbClr val="ED9B33"/>
              </a:buClr>
              <a:buFont typeface="Open Sans" panose="020B0606030504020204" pitchFamily="34" charset="0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u-ES" dirty="0" err="1" smtClean="0"/>
              <a:t>Click</a:t>
            </a:r>
            <a:r>
              <a:rPr lang="eu-ES" dirty="0" smtClean="0"/>
              <a:t> </a:t>
            </a:r>
            <a:r>
              <a:rPr lang="eu-ES" dirty="0" err="1" smtClean="0"/>
              <a:t>here</a:t>
            </a:r>
            <a:r>
              <a:rPr lang="eu-ES" dirty="0" smtClean="0"/>
              <a:t> to </a:t>
            </a:r>
            <a:r>
              <a:rPr lang="eu-ES" dirty="0" err="1" smtClean="0"/>
              <a:t>add</a:t>
            </a:r>
            <a:r>
              <a:rPr lang="eu-ES" dirty="0" smtClean="0"/>
              <a:t> </a:t>
            </a:r>
            <a:r>
              <a:rPr lang="eu-ES" dirty="0" err="1" smtClean="0"/>
              <a:t>text</a:t>
            </a:r>
            <a:endParaRPr lang="eu-ES" dirty="0" smtClean="0"/>
          </a:p>
          <a:p>
            <a:pPr lvl="1"/>
            <a:r>
              <a:rPr lang="eu-ES" dirty="0" err="1" smtClean="0"/>
              <a:t>Level</a:t>
            </a:r>
            <a:r>
              <a:rPr lang="eu-ES" dirty="0" smtClean="0"/>
              <a:t> 1</a:t>
            </a:r>
          </a:p>
          <a:p>
            <a:pPr lvl="2"/>
            <a:r>
              <a:rPr lang="eu-ES" dirty="0" err="1" smtClean="0"/>
              <a:t>Level</a:t>
            </a:r>
            <a:r>
              <a:rPr lang="eu-ES" dirty="0" smtClean="0"/>
              <a:t>  2</a:t>
            </a:r>
          </a:p>
          <a:p>
            <a:pPr lvl="3"/>
            <a:r>
              <a:rPr lang="eu-ES" dirty="0" err="1" smtClean="0"/>
              <a:t>Level</a:t>
            </a:r>
            <a:r>
              <a:rPr lang="eu-ES" dirty="0" smtClean="0"/>
              <a:t> 3</a:t>
            </a:r>
          </a:p>
        </p:txBody>
      </p:sp>
      <p:sp>
        <p:nvSpPr>
          <p:cNvPr id="20" name="18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5258250" y="1438730"/>
            <a:ext cx="3600000" cy="4960800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171450" indent="-171450">
              <a:spcBef>
                <a:spcPts val="600"/>
              </a:spcBef>
              <a:buClr>
                <a:srgbClr val="ED9B33"/>
              </a:buClr>
              <a:buFont typeface="Open Sans" panose="020B0606030504020204" pitchFamily="34" charset="0"/>
              <a:buChar char="I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33400" indent="-171450">
              <a:spcBef>
                <a:spcPts val="600"/>
              </a:spcBef>
              <a:buClr>
                <a:srgbClr val="ED9B33"/>
              </a:buClr>
              <a:buFont typeface="Symbol" panose="05050102010706020507" pitchFamily="18" charset="2"/>
              <a:buChar char="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96938" indent="-179388">
              <a:buClr>
                <a:srgbClr val="ED9B33"/>
              </a:buClr>
              <a:buFont typeface="Courier New" panose="02070309020205020404" pitchFamily="49" charset="0"/>
              <a:buChar char="o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55713" indent="-179388">
              <a:buClr>
                <a:srgbClr val="ED9B33"/>
              </a:buClr>
              <a:buFont typeface="Open Sans" panose="020B0606030504020204" pitchFamily="34" charset="0"/>
              <a:buChar char="›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rgbClr val="ED9B33"/>
              </a:buClr>
              <a:buFont typeface="Open Sans" panose="020B0606030504020204" pitchFamily="34" charset="0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u-ES" dirty="0" err="1" smtClean="0"/>
              <a:t>Click</a:t>
            </a:r>
            <a:r>
              <a:rPr lang="eu-ES" dirty="0" smtClean="0"/>
              <a:t> </a:t>
            </a:r>
            <a:r>
              <a:rPr lang="eu-ES" dirty="0" err="1" smtClean="0"/>
              <a:t>here</a:t>
            </a:r>
            <a:r>
              <a:rPr lang="eu-ES" dirty="0" smtClean="0"/>
              <a:t> to </a:t>
            </a:r>
            <a:r>
              <a:rPr lang="eu-ES" dirty="0" err="1" smtClean="0"/>
              <a:t>add</a:t>
            </a:r>
            <a:r>
              <a:rPr lang="eu-ES" dirty="0" smtClean="0"/>
              <a:t> </a:t>
            </a:r>
            <a:r>
              <a:rPr lang="eu-ES" dirty="0" err="1" smtClean="0"/>
              <a:t>text</a:t>
            </a:r>
            <a:endParaRPr lang="eu-ES" dirty="0" smtClean="0"/>
          </a:p>
          <a:p>
            <a:pPr lvl="1"/>
            <a:r>
              <a:rPr lang="eu-ES" dirty="0" err="1" smtClean="0"/>
              <a:t>Level</a:t>
            </a:r>
            <a:r>
              <a:rPr lang="eu-ES" dirty="0" smtClean="0"/>
              <a:t> 1</a:t>
            </a:r>
          </a:p>
          <a:p>
            <a:pPr lvl="2"/>
            <a:r>
              <a:rPr lang="eu-ES" dirty="0" err="1" smtClean="0"/>
              <a:t>Level</a:t>
            </a:r>
            <a:r>
              <a:rPr lang="eu-ES" dirty="0" smtClean="0"/>
              <a:t> 2</a:t>
            </a:r>
          </a:p>
          <a:p>
            <a:pPr lvl="3"/>
            <a:r>
              <a:rPr lang="eu-ES" dirty="0" err="1" smtClean="0"/>
              <a:t>Level</a:t>
            </a:r>
            <a:r>
              <a:rPr lang="eu-ES" dirty="0" smtClean="0"/>
              <a:t> 3</a:t>
            </a:r>
          </a:p>
        </p:txBody>
      </p:sp>
      <p:sp>
        <p:nvSpPr>
          <p:cNvPr id="21" name="Testuaren leku-marka 15"/>
          <p:cNvSpPr>
            <a:spLocks noGrp="1"/>
          </p:cNvSpPr>
          <p:nvPr>
            <p:ph type="body" sz="quarter" idx="21" hasCustomPrompt="1"/>
          </p:nvPr>
        </p:nvSpPr>
        <p:spPr>
          <a:xfrm rot="16200000">
            <a:off x="-1757117" y="3723645"/>
            <a:ext cx="4896346" cy="504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u-ES" dirty="0" smtClean="0"/>
              <a:t>SECTION</a:t>
            </a:r>
          </a:p>
        </p:txBody>
      </p:sp>
      <p:pic>
        <p:nvPicPr>
          <p:cNvPr id="15" name="Irudia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5" y="216612"/>
            <a:ext cx="864000" cy="21390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71297"/>
            <a:ext cx="1510206" cy="50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4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exto subtítulo dos column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aukizuzena 17"/>
          <p:cNvSpPr/>
          <p:nvPr userDrawn="1"/>
        </p:nvSpPr>
        <p:spPr>
          <a:xfrm>
            <a:off x="1" y="623888"/>
            <a:ext cx="1331640" cy="6234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724680" y="6565945"/>
            <a:ext cx="21336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E4EF8-BF11-48BA-8607-445ED92DE41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17 Rectángulo"/>
          <p:cNvSpPr/>
          <p:nvPr userDrawn="1"/>
        </p:nvSpPr>
        <p:spPr>
          <a:xfrm>
            <a:off x="8961124" y="0"/>
            <a:ext cx="180000" cy="6876000"/>
          </a:xfrm>
          <a:prstGeom prst="rect">
            <a:avLst/>
          </a:prstGeom>
          <a:solidFill>
            <a:srgbClr val="ED9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noFill/>
              </a:ln>
              <a:solidFill>
                <a:srgbClr val="BFBFBF"/>
              </a:solidFill>
            </a:endParaRPr>
          </a:p>
        </p:txBody>
      </p:sp>
      <p:sp>
        <p:nvSpPr>
          <p:cNvPr id="9" name="3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-1375572" y="635247"/>
            <a:ext cx="2592288" cy="2185158"/>
          </a:xfrm>
          <a:prstGeom prst="rect">
            <a:avLst/>
          </a:prstGeom>
        </p:spPr>
        <p:txBody>
          <a:bodyPr/>
          <a:lstStyle>
            <a:lvl1pPr algn="r">
              <a:buNone/>
              <a:defRPr sz="12000" b="1" baseline="0">
                <a:ln w="38100">
                  <a:solidFill>
                    <a:srgbClr val="ED9B33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s-ES" dirty="0" smtClean="0"/>
              <a:t>00</a:t>
            </a:r>
            <a:endParaRPr lang="es-ES" dirty="0"/>
          </a:p>
        </p:txBody>
      </p:sp>
      <p:sp>
        <p:nvSpPr>
          <p:cNvPr id="14" name="18 Marcador de título"/>
          <p:cNvSpPr>
            <a:spLocks noGrp="1"/>
          </p:cNvSpPr>
          <p:nvPr>
            <p:ph type="title" hasCustomPrompt="1"/>
          </p:nvPr>
        </p:nvSpPr>
        <p:spPr>
          <a:xfrm>
            <a:off x="1562862" y="687829"/>
            <a:ext cx="729544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</a:t>
            </a:r>
            <a:r>
              <a:rPr lang="es-ES" dirty="0" err="1" smtClean="0"/>
              <a:t>here</a:t>
            </a:r>
            <a:r>
              <a:rPr lang="es-ES" dirty="0" smtClean="0"/>
              <a:t> to </a:t>
            </a:r>
            <a:r>
              <a:rPr lang="es-ES" dirty="0" err="1" smtClean="0"/>
              <a:t>add</a:t>
            </a:r>
            <a:r>
              <a:rPr lang="es-ES" dirty="0" smtClean="0"/>
              <a:t> </a:t>
            </a:r>
            <a:r>
              <a:rPr lang="es-ES" dirty="0" err="1" smtClean="0"/>
              <a:t>subtitle</a:t>
            </a:r>
            <a:endParaRPr lang="es-ES" dirty="0"/>
          </a:p>
        </p:txBody>
      </p:sp>
      <p:sp>
        <p:nvSpPr>
          <p:cNvPr id="11" name="18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1565095" y="1439847"/>
            <a:ext cx="2777445" cy="4960800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171450" indent="-171450">
              <a:spcBef>
                <a:spcPts val="600"/>
              </a:spcBef>
              <a:buClr>
                <a:srgbClr val="ED9B33"/>
              </a:buClr>
              <a:buFont typeface="Open Sans" panose="020B0606030504020204" pitchFamily="34" charset="0"/>
              <a:buChar char="I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33400" indent="-171450">
              <a:spcBef>
                <a:spcPts val="600"/>
              </a:spcBef>
              <a:buClr>
                <a:srgbClr val="ED9B33"/>
              </a:buClr>
              <a:buFont typeface="Symbol" panose="05050102010706020507" pitchFamily="18" charset="2"/>
              <a:buChar char="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96938" indent="-179388">
              <a:buClr>
                <a:srgbClr val="ED9B33"/>
              </a:buClr>
              <a:buFont typeface="Courier New" panose="02070309020205020404" pitchFamily="49" charset="0"/>
              <a:buChar char="o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55713" indent="-179388">
              <a:buClr>
                <a:srgbClr val="ED9B33"/>
              </a:buClr>
              <a:buFont typeface="Open Sans" panose="020B0606030504020204" pitchFamily="34" charset="0"/>
              <a:buChar char="›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rgbClr val="ED9B33"/>
              </a:buClr>
              <a:buFont typeface="Open Sans" panose="020B0606030504020204" pitchFamily="34" charset="0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u-ES" dirty="0" err="1" smtClean="0"/>
              <a:t>Click</a:t>
            </a:r>
            <a:r>
              <a:rPr lang="eu-ES" dirty="0" smtClean="0"/>
              <a:t> </a:t>
            </a:r>
            <a:r>
              <a:rPr lang="eu-ES" dirty="0" err="1" smtClean="0"/>
              <a:t>here</a:t>
            </a:r>
            <a:r>
              <a:rPr lang="eu-ES" dirty="0" smtClean="0"/>
              <a:t> to </a:t>
            </a:r>
            <a:r>
              <a:rPr lang="eu-ES" dirty="0" err="1" smtClean="0"/>
              <a:t>add</a:t>
            </a:r>
            <a:r>
              <a:rPr lang="eu-ES" dirty="0" smtClean="0"/>
              <a:t> </a:t>
            </a:r>
            <a:r>
              <a:rPr lang="eu-ES" dirty="0" err="1" smtClean="0"/>
              <a:t>text</a:t>
            </a:r>
            <a:endParaRPr lang="eu-ES" dirty="0" smtClean="0"/>
          </a:p>
          <a:p>
            <a:pPr lvl="1"/>
            <a:r>
              <a:rPr lang="eu-ES" dirty="0" err="1" smtClean="0"/>
              <a:t>Level</a:t>
            </a:r>
            <a:r>
              <a:rPr lang="eu-ES" dirty="0" smtClean="0"/>
              <a:t> 1</a:t>
            </a:r>
          </a:p>
          <a:p>
            <a:pPr lvl="2"/>
            <a:r>
              <a:rPr lang="eu-ES" dirty="0" err="1" smtClean="0"/>
              <a:t>Level</a:t>
            </a:r>
            <a:r>
              <a:rPr lang="eu-ES" dirty="0" smtClean="0"/>
              <a:t> 2</a:t>
            </a:r>
          </a:p>
          <a:p>
            <a:pPr lvl="3"/>
            <a:r>
              <a:rPr lang="eu-ES" dirty="0" err="1" smtClean="0"/>
              <a:t>Level</a:t>
            </a:r>
            <a:r>
              <a:rPr lang="eu-ES" dirty="0" smtClean="0"/>
              <a:t> 3</a:t>
            </a:r>
          </a:p>
        </p:txBody>
      </p:sp>
      <p:sp>
        <p:nvSpPr>
          <p:cNvPr id="15" name="18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4445414" y="1439847"/>
            <a:ext cx="4412836" cy="49608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ED9B33"/>
              </a:buClr>
              <a:buFontTx/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1950" indent="268288">
              <a:buClr>
                <a:srgbClr val="ED9B33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ED9B33"/>
              </a:buClr>
              <a:buFont typeface="Open Sans" panose="020B0606030504020204" pitchFamily="34" charset="0"/>
              <a:buChar char="¬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ED9B33"/>
              </a:buClr>
              <a:buFont typeface="Open Sans" panose="020B0606030504020204" pitchFamily="34" charset="0"/>
              <a:buChar char="›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rgbClr val="ED9B33"/>
              </a:buClr>
              <a:buFont typeface="Open Sans" panose="020B0606030504020204" pitchFamily="34" charset="0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u-ES" dirty="0" smtClean="0"/>
              <a:t>IMAGE</a:t>
            </a:r>
            <a:endParaRPr lang="es-ES" dirty="0"/>
          </a:p>
        </p:txBody>
      </p:sp>
      <p:cxnSp>
        <p:nvCxnSpPr>
          <p:cNvPr id="16" name="Lotura-marra zuzena 15"/>
          <p:cNvCxnSpPr/>
          <p:nvPr userDrawn="1"/>
        </p:nvCxnSpPr>
        <p:spPr>
          <a:xfrm>
            <a:off x="1545771" y="1272402"/>
            <a:ext cx="7295388" cy="0"/>
          </a:xfrm>
          <a:prstGeom prst="line">
            <a:avLst/>
          </a:prstGeom>
          <a:ln>
            <a:solidFill>
              <a:srgbClr val="ED9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stuaren leku-marka 15"/>
          <p:cNvSpPr>
            <a:spLocks noGrp="1"/>
          </p:cNvSpPr>
          <p:nvPr>
            <p:ph type="body" sz="quarter" idx="21" hasCustomPrompt="1"/>
          </p:nvPr>
        </p:nvSpPr>
        <p:spPr>
          <a:xfrm rot="16200000">
            <a:off x="-1757117" y="3723645"/>
            <a:ext cx="4896346" cy="504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u-ES" dirty="0" smtClean="0"/>
              <a:t>SECTION</a:t>
            </a:r>
          </a:p>
        </p:txBody>
      </p:sp>
      <p:pic>
        <p:nvPicPr>
          <p:cNvPr id="21" name="Irudia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5" y="216612"/>
            <a:ext cx="864000" cy="21390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71297"/>
            <a:ext cx="1510206" cy="50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62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exto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aukizuzena 17"/>
          <p:cNvSpPr/>
          <p:nvPr userDrawn="1"/>
        </p:nvSpPr>
        <p:spPr>
          <a:xfrm>
            <a:off x="1" y="623888"/>
            <a:ext cx="1331640" cy="6234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724680" y="6565945"/>
            <a:ext cx="21336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E4EF8-BF11-48BA-8607-445ED92DE41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17 Rectángulo"/>
          <p:cNvSpPr/>
          <p:nvPr userDrawn="1"/>
        </p:nvSpPr>
        <p:spPr>
          <a:xfrm>
            <a:off x="8961124" y="0"/>
            <a:ext cx="180000" cy="6876000"/>
          </a:xfrm>
          <a:prstGeom prst="rect">
            <a:avLst/>
          </a:prstGeom>
          <a:solidFill>
            <a:srgbClr val="ED9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noFill/>
              </a:ln>
              <a:solidFill>
                <a:srgbClr val="BFBFBF"/>
              </a:solidFill>
            </a:endParaRPr>
          </a:p>
        </p:txBody>
      </p:sp>
      <p:sp>
        <p:nvSpPr>
          <p:cNvPr id="9" name="3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-1375572" y="635247"/>
            <a:ext cx="2592288" cy="2185158"/>
          </a:xfrm>
          <a:prstGeom prst="rect">
            <a:avLst/>
          </a:prstGeom>
        </p:spPr>
        <p:txBody>
          <a:bodyPr/>
          <a:lstStyle>
            <a:lvl1pPr algn="r">
              <a:buNone/>
              <a:defRPr sz="12000" b="1" baseline="0">
                <a:ln w="38100">
                  <a:solidFill>
                    <a:srgbClr val="ED9B33"/>
                  </a:solidFill>
                </a:ln>
                <a:noFill/>
                <a:latin typeface="+mn-lt"/>
              </a:defRPr>
            </a:lvl1pPr>
          </a:lstStyle>
          <a:p>
            <a:pPr lvl="0"/>
            <a:r>
              <a:rPr lang="es-ES" dirty="0" smtClean="0"/>
              <a:t>00</a:t>
            </a:r>
            <a:endParaRPr lang="es-ES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1562862" y="1462910"/>
            <a:ext cx="7295388" cy="496112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ED9B33"/>
              </a:buClr>
              <a:buFontTx/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1950" indent="268288">
              <a:buClr>
                <a:srgbClr val="ED9B33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ED9B33"/>
              </a:buClr>
              <a:buFont typeface="Open Sans" panose="020B0606030504020204" pitchFamily="34" charset="0"/>
              <a:buChar char="¬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ED9B33"/>
              </a:buClr>
              <a:buFont typeface="Open Sans" panose="020B0606030504020204" pitchFamily="34" charset="0"/>
              <a:buChar char="›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rgbClr val="ED9B33"/>
              </a:buClr>
              <a:buFont typeface="Open Sans" panose="020B0606030504020204" pitchFamily="34" charset="0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u-ES" dirty="0" smtClean="0"/>
              <a:t>IMAGE</a:t>
            </a:r>
          </a:p>
          <a:p>
            <a:pPr lvl="0"/>
            <a:endParaRPr lang="es-ES" dirty="0"/>
          </a:p>
        </p:txBody>
      </p:sp>
      <p:sp>
        <p:nvSpPr>
          <p:cNvPr id="14" name="18 Marcador de título"/>
          <p:cNvSpPr>
            <a:spLocks noGrp="1"/>
          </p:cNvSpPr>
          <p:nvPr>
            <p:ph type="title" hasCustomPrompt="1"/>
          </p:nvPr>
        </p:nvSpPr>
        <p:spPr>
          <a:xfrm>
            <a:off x="1562862" y="700898"/>
            <a:ext cx="729544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</a:t>
            </a:r>
            <a:r>
              <a:rPr lang="es-ES" dirty="0" err="1" smtClean="0"/>
              <a:t>here</a:t>
            </a:r>
            <a:r>
              <a:rPr lang="es-ES" dirty="0" smtClean="0"/>
              <a:t> to </a:t>
            </a:r>
            <a:r>
              <a:rPr lang="es-ES" dirty="0" err="1" smtClean="0"/>
              <a:t>add</a:t>
            </a:r>
            <a:r>
              <a:rPr lang="es-ES" dirty="0" smtClean="0"/>
              <a:t> </a:t>
            </a:r>
            <a:r>
              <a:rPr lang="es-ES" dirty="0" err="1" smtClean="0"/>
              <a:t>subtitle</a:t>
            </a:r>
            <a:endParaRPr lang="es-ES" dirty="0"/>
          </a:p>
        </p:txBody>
      </p:sp>
      <p:cxnSp>
        <p:nvCxnSpPr>
          <p:cNvPr id="16" name="Lotura-marra zuzena 15"/>
          <p:cNvCxnSpPr/>
          <p:nvPr userDrawn="1"/>
        </p:nvCxnSpPr>
        <p:spPr>
          <a:xfrm>
            <a:off x="1545771" y="1272402"/>
            <a:ext cx="7295388" cy="0"/>
          </a:xfrm>
          <a:prstGeom prst="line">
            <a:avLst/>
          </a:prstGeom>
          <a:ln>
            <a:solidFill>
              <a:srgbClr val="ED9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stuaren leku-marka 15"/>
          <p:cNvSpPr>
            <a:spLocks noGrp="1"/>
          </p:cNvSpPr>
          <p:nvPr>
            <p:ph type="body" sz="quarter" idx="21" hasCustomPrompt="1"/>
          </p:nvPr>
        </p:nvSpPr>
        <p:spPr>
          <a:xfrm rot="16200000">
            <a:off x="-1757117" y="3723645"/>
            <a:ext cx="4896346" cy="504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u-ES" dirty="0" smtClean="0"/>
              <a:t>SECTION</a:t>
            </a:r>
          </a:p>
        </p:txBody>
      </p:sp>
      <p:pic>
        <p:nvPicPr>
          <p:cNvPr id="17" name="Irudia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5" y="216612"/>
            <a:ext cx="864000" cy="21390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71297"/>
            <a:ext cx="1510206" cy="50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32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n blanco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Rectángulo"/>
          <p:cNvSpPr/>
          <p:nvPr userDrawn="1"/>
        </p:nvSpPr>
        <p:spPr>
          <a:xfrm>
            <a:off x="8961124" y="0"/>
            <a:ext cx="180000" cy="6876000"/>
          </a:xfrm>
          <a:prstGeom prst="rect">
            <a:avLst/>
          </a:prstGeom>
          <a:solidFill>
            <a:srgbClr val="ED9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noFill/>
              </a:ln>
              <a:solidFill>
                <a:srgbClr val="BFBFBF"/>
              </a:solidFill>
            </a:endParaRPr>
          </a:p>
        </p:txBody>
      </p:sp>
      <p:cxnSp>
        <p:nvCxnSpPr>
          <p:cNvPr id="5" name="Lotura-marra zuzena 4"/>
          <p:cNvCxnSpPr/>
          <p:nvPr userDrawn="1"/>
        </p:nvCxnSpPr>
        <p:spPr>
          <a:xfrm>
            <a:off x="262428" y="623888"/>
            <a:ext cx="8595822" cy="0"/>
          </a:xfrm>
          <a:prstGeom prst="line">
            <a:avLst/>
          </a:prstGeom>
          <a:ln>
            <a:solidFill>
              <a:srgbClr val="ED9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rudi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5" y="216612"/>
            <a:ext cx="864000" cy="2139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71297"/>
            <a:ext cx="1510206" cy="504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E4EF8-BF11-48BA-8607-445ED92DE416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9" r:id="rId2"/>
    <p:sldLayoutId id="2147483695" r:id="rId3"/>
    <p:sldLayoutId id="2147483691" r:id="rId4"/>
    <p:sldLayoutId id="2147483692" r:id="rId5"/>
    <p:sldLayoutId id="2147483694" r:id="rId6"/>
    <p:sldLayoutId id="2147483693" r:id="rId7"/>
    <p:sldLayoutId id="2147483685" r:id="rId8"/>
    <p:sldLayoutId id="2147483676" r:id="rId9"/>
    <p:sldLayoutId id="2147483672" r:id="rId10"/>
    <p:sldLayoutId id="214748368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1331640" y="1654719"/>
            <a:ext cx="7560840" cy="559532"/>
          </a:xfrm>
        </p:spPr>
        <p:txBody>
          <a:bodyPr/>
          <a:lstStyle/>
          <a:p>
            <a:pPr marL="342900" indent="-342900"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ULMA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Construccion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Polska  S.A.</a:t>
            </a:r>
          </a:p>
          <a:p>
            <a:pPr marL="342900" indent="-342900"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Prezentacja wyników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2021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rok</a:t>
            </a:r>
          </a:p>
          <a:p>
            <a:pPr marL="342900" indent="-342900">
              <a:defRPr/>
            </a:pPr>
            <a:endParaRPr lang="pl-P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defRPr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013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stuaren leku-marka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2</a:t>
            </a:r>
            <a:endParaRPr lang="es-ES" dirty="0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 dirty="0" smtClean="0"/>
              <a:t>Najważniejsze projekty realizowane w 2021 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95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2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b="1" dirty="0" smtClean="0"/>
              <a:t>MUZEUM SZTUKI NOWOCZESNEJ, WARSZAWA</a:t>
            </a:r>
          </a:p>
          <a:p>
            <a:r>
              <a:rPr lang="pl-PL" altLang="pl-PL" i="1" dirty="0">
                <a:solidFill>
                  <a:srgbClr val="000000"/>
                </a:solidFill>
              </a:rPr>
              <a:t>Inwestor: Miasto Stołeczne Warszawa</a:t>
            </a:r>
            <a:endParaRPr lang="pl-PL" altLang="pl-PL" dirty="0"/>
          </a:p>
          <a:p>
            <a:r>
              <a:rPr lang="pl-PL" altLang="pl-PL" i="1" dirty="0">
                <a:solidFill>
                  <a:srgbClr val="000000"/>
                </a:solidFill>
              </a:rPr>
              <a:t>Generalny Wykonawca: </a:t>
            </a:r>
            <a:r>
              <a:rPr lang="pl-PL" altLang="pl-PL" b="1" i="1" dirty="0">
                <a:solidFill>
                  <a:srgbClr val="000000"/>
                </a:solidFill>
              </a:rPr>
              <a:t>WARBUD</a:t>
            </a:r>
            <a:endParaRPr lang="es-ES" altLang="pl-PL" i="1" dirty="0">
              <a:solidFill>
                <a:srgbClr val="000000"/>
              </a:solidFill>
            </a:endParaRPr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projekty </a:t>
            </a:r>
            <a:r>
              <a:rPr lang="pl-PL" dirty="0" smtClean="0"/>
              <a:t>realizowane </a:t>
            </a:r>
            <a:r>
              <a:rPr lang="pl-PL" dirty="0"/>
              <a:t>w 2021 r.</a:t>
            </a:r>
            <a:endParaRPr lang="es-E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862" y="2492896"/>
            <a:ext cx="7155123" cy="402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2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2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b="1" dirty="0" smtClean="0"/>
              <a:t>KOMPLEKS FOREST, WARSZAWA</a:t>
            </a:r>
          </a:p>
          <a:p>
            <a:r>
              <a:rPr lang="pl-PL" altLang="pl-PL" i="1" dirty="0">
                <a:solidFill>
                  <a:srgbClr val="000000"/>
                </a:solidFill>
              </a:rPr>
              <a:t>Inwestor: HB </a:t>
            </a:r>
            <a:r>
              <a:rPr lang="pl-PL" altLang="pl-PL" i="1" dirty="0" err="1">
                <a:solidFill>
                  <a:srgbClr val="000000"/>
                </a:solidFill>
              </a:rPr>
              <a:t>Reavis</a:t>
            </a:r>
            <a:r>
              <a:rPr lang="pl-PL" altLang="pl-PL" i="1" dirty="0">
                <a:solidFill>
                  <a:srgbClr val="000000"/>
                </a:solidFill>
              </a:rPr>
              <a:t> Polska Sp. z o.o.</a:t>
            </a:r>
            <a:endParaRPr lang="pl-PL" altLang="pl-PL" dirty="0"/>
          </a:p>
          <a:p>
            <a:r>
              <a:rPr lang="pl-PL" altLang="pl-PL" i="1" dirty="0">
                <a:solidFill>
                  <a:srgbClr val="000000"/>
                </a:solidFill>
              </a:rPr>
              <a:t>Generalny Wykonawca: </a:t>
            </a:r>
            <a:r>
              <a:rPr lang="pl-PL" altLang="pl-PL" b="1" i="1" dirty="0" err="1">
                <a:solidFill>
                  <a:srgbClr val="000000"/>
                </a:solidFill>
              </a:rPr>
              <a:t>Fabet</a:t>
            </a:r>
            <a:r>
              <a:rPr lang="pl-PL" altLang="pl-PL" b="1" i="1" dirty="0">
                <a:solidFill>
                  <a:srgbClr val="000000"/>
                </a:solidFill>
              </a:rPr>
              <a:t> Konstrukcje</a:t>
            </a:r>
            <a:endParaRPr lang="es-ES" altLang="pl-PL" i="1" dirty="0">
              <a:solidFill>
                <a:srgbClr val="000000"/>
              </a:solidFill>
            </a:endParaRPr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projekty </a:t>
            </a:r>
            <a:r>
              <a:rPr lang="pl-PL" dirty="0" smtClean="0"/>
              <a:t>realizowane </a:t>
            </a:r>
            <a:r>
              <a:rPr lang="pl-PL" dirty="0"/>
              <a:t>w 2021 r.</a:t>
            </a:r>
            <a:endParaRPr lang="es-ES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92896"/>
            <a:ext cx="6344148" cy="422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2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b="1" dirty="0" smtClean="0"/>
              <a:t>BUDOWA MOSTÓW M1 I M3, KRAKÓW</a:t>
            </a:r>
          </a:p>
          <a:p>
            <a:r>
              <a:rPr lang="pl-PL" altLang="pl-PL" i="1" dirty="0">
                <a:solidFill>
                  <a:srgbClr val="000000"/>
                </a:solidFill>
              </a:rPr>
              <a:t>Inwestor</a:t>
            </a:r>
            <a:r>
              <a:rPr lang="pl-PL" altLang="pl-PL" i="1" dirty="0" smtClean="0">
                <a:solidFill>
                  <a:srgbClr val="000000"/>
                </a:solidFill>
              </a:rPr>
              <a:t>: </a:t>
            </a:r>
            <a:r>
              <a:rPr lang="pl-PL" altLang="pl-PL" dirty="0"/>
              <a:t>PKP PLK S.A</a:t>
            </a:r>
            <a:r>
              <a:rPr lang="pl-PL" altLang="pl-PL" dirty="0" smtClean="0"/>
              <a:t>.</a:t>
            </a:r>
            <a:endParaRPr lang="pl-PL" altLang="pl-PL" dirty="0"/>
          </a:p>
          <a:p>
            <a:r>
              <a:rPr lang="pl-PL" altLang="pl-PL" i="1" dirty="0">
                <a:solidFill>
                  <a:srgbClr val="000000"/>
                </a:solidFill>
              </a:rPr>
              <a:t>Generalny Wykonawca</a:t>
            </a:r>
            <a:r>
              <a:rPr lang="pl-PL" altLang="pl-PL" i="1" dirty="0" smtClean="0">
                <a:solidFill>
                  <a:srgbClr val="000000"/>
                </a:solidFill>
              </a:rPr>
              <a:t>: </a:t>
            </a:r>
            <a:r>
              <a:rPr lang="pl-PL" altLang="pl-PL" b="1" i="1" dirty="0" err="1" smtClean="0">
                <a:solidFill>
                  <a:srgbClr val="000000"/>
                </a:solidFill>
              </a:rPr>
              <a:t>Strabag</a:t>
            </a:r>
            <a:r>
              <a:rPr lang="pl-PL" altLang="pl-PL" b="1" i="1" dirty="0" smtClean="0">
                <a:solidFill>
                  <a:srgbClr val="000000"/>
                </a:solidFill>
              </a:rPr>
              <a:t> Sp. z o.o.</a:t>
            </a:r>
            <a:endParaRPr lang="es-ES" altLang="pl-PL" b="1" i="1" dirty="0">
              <a:solidFill>
                <a:srgbClr val="000000"/>
              </a:solidFill>
            </a:endParaRPr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projekty </a:t>
            </a:r>
            <a:r>
              <a:rPr lang="pl-PL" dirty="0" smtClean="0"/>
              <a:t>realizowane </a:t>
            </a:r>
            <a:r>
              <a:rPr lang="pl-PL" dirty="0"/>
              <a:t>w 2021 r.</a:t>
            </a:r>
            <a:endParaRPr lang="es-ES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81" y="2793965"/>
            <a:ext cx="7260368" cy="359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2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b="1" dirty="0" smtClean="0"/>
              <a:t>MOST W-2.2 W CIĄGU OBWODNICY WRONEK</a:t>
            </a:r>
          </a:p>
          <a:p>
            <a:r>
              <a:rPr lang="pl-PL" altLang="pl-PL" i="1" dirty="0">
                <a:solidFill>
                  <a:srgbClr val="000000"/>
                </a:solidFill>
              </a:rPr>
              <a:t>Inwestor</a:t>
            </a:r>
            <a:r>
              <a:rPr lang="pl-PL" altLang="pl-PL" i="1" dirty="0" smtClean="0">
                <a:solidFill>
                  <a:srgbClr val="000000"/>
                </a:solidFill>
              </a:rPr>
              <a:t>: </a:t>
            </a:r>
            <a:r>
              <a:rPr lang="pl-PL" i="1" dirty="0"/>
              <a:t>Wielkopolski Zarząd Dróg Wojewódzkich w Poznaniu</a:t>
            </a:r>
            <a:endParaRPr lang="pl-PL" altLang="pl-PL" i="1" dirty="0"/>
          </a:p>
          <a:p>
            <a:r>
              <a:rPr lang="pl-PL" altLang="pl-PL" i="1" dirty="0">
                <a:solidFill>
                  <a:srgbClr val="000000"/>
                </a:solidFill>
              </a:rPr>
              <a:t>Generalny Wykonawca</a:t>
            </a:r>
            <a:r>
              <a:rPr lang="pl-PL" altLang="pl-PL" i="1" dirty="0" smtClean="0">
                <a:solidFill>
                  <a:srgbClr val="000000"/>
                </a:solidFill>
              </a:rPr>
              <a:t>: </a:t>
            </a:r>
            <a:r>
              <a:rPr lang="pl-PL" altLang="pl-PL" b="1" i="1" dirty="0" smtClean="0">
                <a:solidFill>
                  <a:srgbClr val="000000"/>
                </a:solidFill>
              </a:rPr>
              <a:t>Most Sp. z o.o.</a:t>
            </a:r>
            <a:endParaRPr lang="es-ES" altLang="pl-PL" b="1" i="1" dirty="0">
              <a:solidFill>
                <a:srgbClr val="000000"/>
              </a:solidFill>
            </a:endParaRPr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projekty </a:t>
            </a:r>
            <a:r>
              <a:rPr lang="pl-PL" dirty="0" smtClean="0"/>
              <a:t>realizowane </a:t>
            </a:r>
            <a:r>
              <a:rPr lang="pl-PL" dirty="0"/>
              <a:t>w 2021 r.</a:t>
            </a:r>
            <a:endParaRPr lang="es-E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66" y="2441212"/>
            <a:ext cx="7386484" cy="41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0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2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b="1" dirty="0" smtClean="0"/>
              <a:t>BUDOWA DROGI EKSPRESOWEJ S3 (KAMIENNA GÓRA – LUBAWKA) – OBIEKTY WS-40, WS-47, WS – 41, WS-45, WS-57A I INNE</a:t>
            </a:r>
          </a:p>
          <a:p>
            <a:r>
              <a:rPr lang="pl-PL" altLang="pl-PL" i="1" dirty="0">
                <a:solidFill>
                  <a:srgbClr val="000000"/>
                </a:solidFill>
              </a:rPr>
              <a:t>Inwestor</a:t>
            </a:r>
            <a:r>
              <a:rPr lang="pl-PL" altLang="pl-PL" i="1" dirty="0" smtClean="0">
                <a:solidFill>
                  <a:srgbClr val="000000"/>
                </a:solidFill>
              </a:rPr>
              <a:t>: GDDKiA</a:t>
            </a:r>
            <a:endParaRPr lang="pl-PL" altLang="pl-PL" dirty="0"/>
          </a:p>
          <a:p>
            <a:r>
              <a:rPr lang="pl-PL" altLang="pl-PL" i="1" dirty="0">
                <a:solidFill>
                  <a:srgbClr val="000000"/>
                </a:solidFill>
              </a:rPr>
              <a:t>Generalny Wykonawca</a:t>
            </a:r>
            <a:r>
              <a:rPr lang="pl-PL" altLang="pl-PL" i="1" dirty="0" smtClean="0">
                <a:solidFill>
                  <a:srgbClr val="000000"/>
                </a:solidFill>
              </a:rPr>
              <a:t>: </a:t>
            </a:r>
            <a:r>
              <a:rPr lang="pl-PL" altLang="pl-PL" b="1" i="1" dirty="0" smtClean="0">
                <a:solidFill>
                  <a:srgbClr val="000000"/>
                </a:solidFill>
              </a:rPr>
              <a:t>ONDE S.A., MOSTY ŁÓDŹ S.A.</a:t>
            </a:r>
            <a:endParaRPr lang="es-ES" altLang="pl-PL" b="1" i="1" dirty="0">
              <a:solidFill>
                <a:srgbClr val="000000"/>
              </a:solidFill>
            </a:endParaRPr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projekty </a:t>
            </a:r>
            <a:r>
              <a:rPr lang="pl-PL" dirty="0" smtClean="0"/>
              <a:t>realizowane </a:t>
            </a:r>
            <a:r>
              <a:rPr lang="pl-PL" dirty="0"/>
              <a:t>w 2021 r.</a:t>
            </a:r>
            <a:endParaRPr lang="es-ES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37223"/>
            <a:ext cx="6911752" cy="38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6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2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b="1" dirty="0" smtClean="0"/>
              <a:t>OBIEKT WD 112 W CIĄGU DROGI EKSPRESOWEJ S7 (RDZAWKA – NOWY TARG)</a:t>
            </a:r>
          </a:p>
          <a:p>
            <a:r>
              <a:rPr lang="pl-PL" altLang="pl-PL" i="1" dirty="0">
                <a:solidFill>
                  <a:srgbClr val="000000"/>
                </a:solidFill>
              </a:rPr>
              <a:t>Inwestor</a:t>
            </a:r>
            <a:r>
              <a:rPr lang="pl-PL" altLang="pl-PL" i="1" dirty="0" smtClean="0">
                <a:solidFill>
                  <a:srgbClr val="000000"/>
                </a:solidFill>
              </a:rPr>
              <a:t>: GDDKiA</a:t>
            </a:r>
            <a:endParaRPr lang="pl-PL" altLang="pl-PL" dirty="0"/>
          </a:p>
          <a:p>
            <a:r>
              <a:rPr lang="pl-PL" altLang="pl-PL" i="1" dirty="0">
                <a:solidFill>
                  <a:srgbClr val="000000"/>
                </a:solidFill>
              </a:rPr>
              <a:t>Generalny Wykonawca</a:t>
            </a:r>
            <a:r>
              <a:rPr lang="pl-PL" altLang="pl-PL" i="1" dirty="0" smtClean="0">
                <a:solidFill>
                  <a:srgbClr val="000000"/>
                </a:solidFill>
              </a:rPr>
              <a:t>: </a:t>
            </a:r>
            <a:r>
              <a:rPr lang="pl-PL" altLang="pl-PL" b="1" i="1" dirty="0" err="1" smtClean="0">
                <a:solidFill>
                  <a:srgbClr val="000000"/>
                </a:solidFill>
              </a:rPr>
              <a:t>Intercor</a:t>
            </a:r>
            <a:r>
              <a:rPr lang="pl-PL" altLang="pl-PL" b="1" i="1" dirty="0" smtClean="0">
                <a:solidFill>
                  <a:srgbClr val="000000"/>
                </a:solidFill>
              </a:rPr>
              <a:t> Sp. z o.o.</a:t>
            </a:r>
            <a:endParaRPr lang="es-ES" altLang="pl-PL" b="1" i="1" dirty="0">
              <a:solidFill>
                <a:srgbClr val="000000"/>
              </a:solidFill>
            </a:endParaRPr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projekty </a:t>
            </a:r>
            <a:r>
              <a:rPr lang="pl-PL" dirty="0" smtClean="0"/>
              <a:t>realizowane </a:t>
            </a:r>
            <a:r>
              <a:rPr lang="pl-PL" dirty="0"/>
              <a:t>w 2021 r.</a:t>
            </a:r>
            <a:endParaRPr lang="es-E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92896"/>
            <a:ext cx="5616624" cy="420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0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2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b="1" dirty="0" smtClean="0"/>
              <a:t>TUNEL TS-32 W CIĄGU DROGI EKSPERESOWEJ S3</a:t>
            </a:r>
          </a:p>
          <a:p>
            <a:r>
              <a:rPr lang="pl-PL" altLang="pl-PL" i="1" dirty="0">
                <a:solidFill>
                  <a:srgbClr val="000000"/>
                </a:solidFill>
              </a:rPr>
              <a:t>Inwestor</a:t>
            </a:r>
            <a:r>
              <a:rPr lang="pl-PL" altLang="pl-PL" i="1" dirty="0" smtClean="0">
                <a:solidFill>
                  <a:srgbClr val="000000"/>
                </a:solidFill>
              </a:rPr>
              <a:t>: GDDKiA</a:t>
            </a:r>
            <a:endParaRPr lang="pl-PL" altLang="pl-PL" dirty="0"/>
          </a:p>
          <a:p>
            <a:r>
              <a:rPr lang="pl-PL" altLang="pl-PL" i="1" dirty="0">
                <a:solidFill>
                  <a:srgbClr val="000000"/>
                </a:solidFill>
              </a:rPr>
              <a:t>Generalny Wykonawca</a:t>
            </a:r>
            <a:r>
              <a:rPr lang="pl-PL" altLang="pl-PL" i="1" dirty="0" smtClean="0">
                <a:solidFill>
                  <a:srgbClr val="000000"/>
                </a:solidFill>
              </a:rPr>
              <a:t>: </a:t>
            </a:r>
            <a:r>
              <a:rPr lang="pl-PL" altLang="pl-PL" b="1" i="1" dirty="0" smtClean="0">
                <a:solidFill>
                  <a:srgbClr val="000000"/>
                </a:solidFill>
              </a:rPr>
              <a:t>PORR S.A.</a:t>
            </a:r>
            <a:endParaRPr lang="es-ES" altLang="pl-PL" b="1" i="1" dirty="0">
              <a:solidFill>
                <a:srgbClr val="000000"/>
              </a:solidFill>
            </a:endParaRPr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projekty </a:t>
            </a:r>
            <a:r>
              <a:rPr lang="pl-PL" dirty="0" smtClean="0"/>
              <a:t>realizowane </a:t>
            </a:r>
            <a:r>
              <a:rPr lang="pl-PL" dirty="0"/>
              <a:t>w 2021 r.</a:t>
            </a:r>
            <a:endParaRPr lang="es-E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92896"/>
            <a:ext cx="5688632" cy="426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3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2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b="1" dirty="0" smtClean="0"/>
              <a:t>MOST PRZEZ WARTĘ W CIĄGU DW431 W ROGALINKU</a:t>
            </a:r>
          </a:p>
          <a:p>
            <a:r>
              <a:rPr lang="pl-PL" altLang="pl-PL" i="1" dirty="0" smtClean="0">
                <a:solidFill>
                  <a:srgbClr val="000000"/>
                </a:solidFill>
              </a:rPr>
              <a:t>Inwestor: Wielkopolski Zarząd Dróg Wojewódzkich w Poznaniu</a:t>
            </a:r>
            <a:endParaRPr lang="pl-PL" altLang="pl-PL" dirty="0" smtClean="0"/>
          </a:p>
          <a:p>
            <a:r>
              <a:rPr lang="pl-PL" altLang="pl-PL" i="1" dirty="0" smtClean="0">
                <a:solidFill>
                  <a:srgbClr val="000000"/>
                </a:solidFill>
              </a:rPr>
              <a:t>Generalny Wykonawca: </a:t>
            </a:r>
            <a:r>
              <a:rPr lang="pl-PL" altLang="pl-PL" b="1" i="1" dirty="0" err="1" smtClean="0">
                <a:solidFill>
                  <a:srgbClr val="000000"/>
                </a:solidFill>
              </a:rPr>
              <a:t>Skanska</a:t>
            </a:r>
            <a:r>
              <a:rPr lang="pl-PL" altLang="pl-PL" b="1" i="1" dirty="0" smtClean="0">
                <a:solidFill>
                  <a:srgbClr val="000000"/>
                </a:solidFill>
              </a:rPr>
              <a:t> S.A.</a:t>
            </a:r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projekty zrealizowane w 2021 r.</a:t>
            </a:r>
            <a:endParaRPr lang="es-E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92896"/>
            <a:ext cx="6336704" cy="422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1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2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b="1" dirty="0" smtClean="0"/>
              <a:t>OBWODNICA MŁAWY</a:t>
            </a:r>
          </a:p>
          <a:p>
            <a:r>
              <a:rPr lang="pl-PL" altLang="pl-PL" i="1" dirty="0">
                <a:solidFill>
                  <a:srgbClr val="000000"/>
                </a:solidFill>
              </a:rPr>
              <a:t>Inwestor</a:t>
            </a:r>
            <a:r>
              <a:rPr lang="pl-PL" altLang="pl-PL" i="1" dirty="0" smtClean="0">
                <a:solidFill>
                  <a:srgbClr val="000000"/>
                </a:solidFill>
              </a:rPr>
              <a:t>: GDDKiA</a:t>
            </a:r>
            <a:endParaRPr lang="pl-PL" altLang="pl-PL" dirty="0"/>
          </a:p>
          <a:p>
            <a:r>
              <a:rPr lang="pl-PL" altLang="pl-PL" i="1" dirty="0">
                <a:solidFill>
                  <a:srgbClr val="000000"/>
                </a:solidFill>
              </a:rPr>
              <a:t>Generalny Wykonawca</a:t>
            </a:r>
            <a:r>
              <a:rPr lang="pl-PL" altLang="pl-PL" i="1" dirty="0" smtClean="0">
                <a:solidFill>
                  <a:srgbClr val="000000"/>
                </a:solidFill>
              </a:rPr>
              <a:t>: </a:t>
            </a:r>
            <a:r>
              <a:rPr lang="pl-PL" altLang="pl-PL" b="1" i="1" dirty="0" err="1" smtClean="0">
                <a:solidFill>
                  <a:srgbClr val="000000"/>
                </a:solidFill>
              </a:rPr>
              <a:t>Porr</a:t>
            </a:r>
            <a:r>
              <a:rPr lang="pl-PL" altLang="pl-PL" b="1" i="1" dirty="0" smtClean="0">
                <a:solidFill>
                  <a:srgbClr val="000000"/>
                </a:solidFill>
              </a:rPr>
              <a:t> S.A.</a:t>
            </a:r>
            <a:endParaRPr lang="es-ES" altLang="pl-PL" b="1" i="1" dirty="0">
              <a:solidFill>
                <a:srgbClr val="000000"/>
              </a:solidFill>
            </a:endParaRPr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projekty </a:t>
            </a:r>
            <a:r>
              <a:rPr lang="pl-PL" dirty="0" smtClean="0"/>
              <a:t>realizowane </a:t>
            </a:r>
            <a:r>
              <a:rPr lang="pl-PL" dirty="0"/>
              <a:t>w 2021 r.</a:t>
            </a:r>
            <a:endParaRPr lang="es-E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94456"/>
            <a:ext cx="6192688" cy="413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stuaren leku-marka 1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 dirty="0"/>
              <a:t>Spis treści</a:t>
            </a:r>
          </a:p>
          <a:p>
            <a:endParaRPr lang="es-ES" dirty="0"/>
          </a:p>
        </p:txBody>
      </p:sp>
      <p:sp>
        <p:nvSpPr>
          <p:cNvPr id="18" name="Testuaren leku-marka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Wingdings" pitchFamily="2" charset="2"/>
              <a:buChar char="v"/>
              <a:defRPr/>
            </a:pPr>
            <a:endParaRPr lang="pl-PL" sz="1800" dirty="0" smtClean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Wingdings" pitchFamily="2" charset="2"/>
              <a:buChar char="v"/>
              <a:defRPr/>
            </a:pPr>
            <a:endParaRPr lang="pl-PL" sz="18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pl-PL" sz="1800" dirty="0" smtClean="0"/>
              <a:t>Rynek </a:t>
            </a:r>
            <a:r>
              <a:rPr lang="pl-PL" sz="1800" dirty="0"/>
              <a:t>budowlany w Polsce w </a:t>
            </a:r>
            <a:r>
              <a:rPr lang="pl-PL" sz="1800" dirty="0" smtClean="0"/>
              <a:t>2021 </a:t>
            </a:r>
            <a:r>
              <a:rPr lang="pl-PL" sz="1800" dirty="0"/>
              <a:t>roku			3-9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Wingdings" pitchFamily="2" charset="2"/>
              <a:buChar char="v"/>
              <a:defRPr/>
            </a:pPr>
            <a:endParaRPr lang="pl-PL" sz="18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pl-PL" sz="1800" dirty="0"/>
              <a:t>Portfel najważniejszych kontraktów realizowanych w </a:t>
            </a:r>
            <a:r>
              <a:rPr lang="pl-PL" sz="1800" dirty="0" smtClean="0"/>
              <a:t>2021 </a:t>
            </a:r>
            <a:r>
              <a:rPr lang="pl-PL" sz="1800" dirty="0"/>
              <a:t>roku	10-19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Wingdings" pitchFamily="2" charset="2"/>
              <a:buChar char="v"/>
              <a:defRPr/>
            </a:pPr>
            <a:endParaRPr lang="pl-PL" sz="18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pl-PL" sz="1800" dirty="0"/>
              <a:t>Portfel najważniejszych projektów z udziałem ULMA </a:t>
            </a:r>
            <a:br>
              <a:rPr lang="pl-PL" sz="1800" dirty="0"/>
            </a:br>
            <a:r>
              <a:rPr lang="pl-PL" sz="1800" dirty="0"/>
              <a:t>realizowanych w roku </a:t>
            </a:r>
            <a:r>
              <a:rPr lang="pl-PL" sz="1800" dirty="0" smtClean="0"/>
              <a:t>2022 			</a:t>
            </a:r>
            <a:r>
              <a:rPr lang="pl-PL" sz="1800" dirty="0"/>
              <a:t>	</a:t>
            </a:r>
            <a:r>
              <a:rPr lang="pl-PL" sz="1800" dirty="0" smtClean="0"/>
              <a:t>20-21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Wingdings" pitchFamily="2" charset="2"/>
              <a:buChar char="v"/>
              <a:defRPr/>
            </a:pPr>
            <a:endParaRPr lang="pl-PL" sz="18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pl-PL" sz="1800" dirty="0" smtClean="0"/>
              <a:t>Perspektywy rynku budowlanego w Polsce			</a:t>
            </a:r>
            <a:r>
              <a:rPr lang="pl-PL" sz="1800" dirty="0" smtClean="0"/>
              <a:t>22-25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Wingdings" pitchFamily="2" charset="2"/>
              <a:buChar char="v"/>
              <a:defRPr/>
            </a:pPr>
            <a:endParaRPr lang="pl-PL" sz="1800" dirty="0" smtClean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pl-PL" sz="1800" dirty="0"/>
              <a:t>Wyniki finansowe za 2021 rok </a:t>
            </a:r>
            <a:r>
              <a:rPr lang="pl-PL" sz="1800" dirty="0"/>
              <a:t>				</a:t>
            </a:r>
            <a:r>
              <a:rPr lang="pl-PL" sz="1800" dirty="0" smtClean="0"/>
              <a:t>26-33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8880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stuaren leku-marka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3</a:t>
            </a:r>
            <a:endParaRPr lang="es-ES" dirty="0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 dirty="0" smtClean="0"/>
              <a:t>Najważniejsze projekty realizowane w 2022 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606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3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l-PL" altLang="pl-PL" i="1" dirty="0" smtClean="0">
              <a:solidFill>
                <a:srgbClr val="000000"/>
              </a:solidFill>
            </a:endParaRPr>
          </a:p>
          <a:p>
            <a:endParaRPr lang="pl-PL" altLang="pl-PL" i="1" dirty="0">
              <a:solidFill>
                <a:srgbClr val="000000"/>
              </a:solidFill>
            </a:endParaRPr>
          </a:p>
          <a:p>
            <a:r>
              <a:rPr lang="pl-PL" altLang="pl-PL" i="1" dirty="0" smtClean="0">
                <a:solidFill>
                  <a:srgbClr val="000000"/>
                </a:solidFill>
              </a:rPr>
              <a:t>Trzy apartamentowce przy ulicy Olimpijskiej w Katowicach</a:t>
            </a:r>
          </a:p>
          <a:p>
            <a:r>
              <a:rPr lang="pl-PL" altLang="pl-PL" i="1" dirty="0" smtClean="0">
                <a:solidFill>
                  <a:srgbClr val="000000"/>
                </a:solidFill>
              </a:rPr>
              <a:t>Muzeum Sztuki Nowoczesnej w Warszawie</a:t>
            </a:r>
          </a:p>
          <a:p>
            <a:r>
              <a:rPr lang="pl-PL" altLang="pl-PL" i="1" dirty="0" smtClean="0">
                <a:solidFill>
                  <a:srgbClr val="000000"/>
                </a:solidFill>
              </a:rPr>
              <a:t>Modernizacja linii kolejowej E-30 Kraków - Rudzice</a:t>
            </a:r>
          </a:p>
          <a:p>
            <a:r>
              <a:rPr lang="pl-PL" altLang="pl-PL" i="1" dirty="0" smtClean="0">
                <a:solidFill>
                  <a:srgbClr val="000000"/>
                </a:solidFill>
              </a:rPr>
              <a:t>Budowa drogi ekspresowej S3 na odcinku Kamienna Góra – Lubawka</a:t>
            </a:r>
          </a:p>
          <a:p>
            <a:r>
              <a:rPr lang="pl-PL" altLang="pl-PL" i="1" dirty="0" smtClean="0">
                <a:solidFill>
                  <a:srgbClr val="000000"/>
                </a:solidFill>
              </a:rPr>
              <a:t>Global Office Park w Katowicach </a:t>
            </a:r>
          </a:p>
          <a:p>
            <a:r>
              <a:rPr lang="pl-PL" altLang="pl-PL" i="1" dirty="0" smtClean="0">
                <a:solidFill>
                  <a:srgbClr val="000000"/>
                </a:solidFill>
              </a:rPr>
              <a:t>Rozbudowa wiaduktów w ciągu Trasy Łazienkowskiej przy parku Agrykola w Warszawie</a:t>
            </a:r>
          </a:p>
          <a:p>
            <a:r>
              <a:rPr lang="pl-PL" altLang="pl-PL" i="1" dirty="0" smtClean="0">
                <a:solidFill>
                  <a:srgbClr val="000000"/>
                </a:solidFill>
              </a:rPr>
              <a:t>Obwodnica Koszalina</a:t>
            </a:r>
          </a:p>
          <a:p>
            <a:r>
              <a:rPr lang="pl-PL" i="1" dirty="0">
                <a:solidFill>
                  <a:schemeClr val="tx1"/>
                </a:solidFill>
              </a:rPr>
              <a:t>Rozbudowa Komory Odgałęźnej Włókniarzy na potrzeby Przystanku Osobowego </a:t>
            </a:r>
            <a:r>
              <a:rPr lang="pl-PL" i="1" dirty="0" smtClean="0">
                <a:solidFill>
                  <a:schemeClr val="tx1"/>
                </a:solidFill>
              </a:rPr>
              <a:t>Łódź Koziny</a:t>
            </a:r>
          </a:p>
          <a:p>
            <a:r>
              <a:rPr lang="pl-PL" i="1" dirty="0" smtClean="0">
                <a:solidFill>
                  <a:schemeClr val="tx1"/>
                </a:solidFill>
              </a:rPr>
              <a:t>Budowa </a:t>
            </a:r>
            <a:r>
              <a:rPr lang="pl-PL" i="1" dirty="0">
                <a:solidFill>
                  <a:schemeClr val="tx1"/>
                </a:solidFill>
              </a:rPr>
              <a:t>połączenia węzła autostrady A4 w Wierzchosławicach ze SAG w </a:t>
            </a:r>
            <a:r>
              <a:rPr lang="pl-PL" i="1" dirty="0" smtClean="0">
                <a:solidFill>
                  <a:schemeClr val="tx1"/>
                </a:solidFill>
              </a:rPr>
              <a:t>Tarnowie</a:t>
            </a:r>
          </a:p>
          <a:p>
            <a:r>
              <a:rPr lang="pl-PL" altLang="pl-PL" i="1" dirty="0" smtClean="0">
                <a:solidFill>
                  <a:srgbClr val="000000"/>
                </a:solidFill>
              </a:rPr>
              <a:t>Obwodnica Olesna</a:t>
            </a:r>
          </a:p>
          <a:p>
            <a:r>
              <a:rPr lang="pl-PL" altLang="pl-PL" i="1" dirty="0" smtClean="0">
                <a:solidFill>
                  <a:srgbClr val="000000"/>
                </a:solidFill>
              </a:rPr>
              <a:t>Centrum Przestrzeni Innowacyjnej SGH</a:t>
            </a:r>
          </a:p>
          <a:p>
            <a:endParaRPr lang="pl-PL" altLang="pl-PL" i="1" dirty="0" smtClean="0">
              <a:solidFill>
                <a:srgbClr val="000000"/>
              </a:solidFill>
            </a:endParaRPr>
          </a:p>
          <a:p>
            <a:endParaRPr lang="pl-PL" altLang="pl-PL" i="1" dirty="0" smtClean="0">
              <a:solidFill>
                <a:srgbClr val="000000"/>
              </a:solidFill>
            </a:endParaRPr>
          </a:p>
          <a:p>
            <a:endParaRPr lang="pl-PL" altLang="pl-PL" i="1" dirty="0" smtClean="0">
              <a:solidFill>
                <a:srgbClr val="000000"/>
              </a:solidFill>
            </a:endParaRPr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projekty </a:t>
            </a:r>
            <a:r>
              <a:rPr lang="pl-PL" dirty="0" smtClean="0"/>
              <a:t>realizowane </a:t>
            </a:r>
            <a:r>
              <a:rPr lang="pl-PL" dirty="0"/>
              <a:t>w </a:t>
            </a:r>
            <a:r>
              <a:rPr lang="pl-PL" dirty="0" smtClean="0"/>
              <a:t>2022 </a:t>
            </a:r>
            <a:r>
              <a:rPr lang="pl-PL" dirty="0"/>
              <a:t>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15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stuaren leku-marka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4</a:t>
            </a:r>
            <a:endParaRPr lang="es-ES" dirty="0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 dirty="0" smtClean="0"/>
              <a:t>Perspektywy rynku budowlanego w </a:t>
            </a:r>
            <a:r>
              <a:rPr lang="pl-PL" dirty="0"/>
              <a:t>P</a:t>
            </a:r>
            <a:r>
              <a:rPr lang="pl-PL" dirty="0" smtClean="0"/>
              <a:t>olsce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506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4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algn="just"/>
            <a:r>
              <a:rPr lang="pl-PL" altLang="pl-PL" sz="1400" dirty="0" smtClean="0">
                <a:solidFill>
                  <a:srgbClr val="000000"/>
                </a:solidFill>
              </a:rPr>
              <a:t>Perspektywy </a:t>
            </a:r>
            <a:r>
              <a:rPr lang="pl-PL" altLang="pl-PL" sz="1400" dirty="0">
                <a:solidFill>
                  <a:srgbClr val="000000"/>
                </a:solidFill>
              </a:rPr>
              <a:t>dla rynku na najbliższe lata pozostają pozytywne. </a:t>
            </a:r>
            <a:r>
              <a:rPr lang="pl-PL" altLang="pl-PL" sz="1400" dirty="0" smtClean="0">
                <a:solidFill>
                  <a:srgbClr val="000000"/>
                </a:solidFill>
              </a:rPr>
              <a:t>Zdaniem analityków rynek </a:t>
            </a:r>
            <a:r>
              <a:rPr lang="pl-PL" altLang="pl-PL" sz="1400" dirty="0">
                <a:solidFill>
                  <a:srgbClr val="000000"/>
                </a:solidFill>
              </a:rPr>
              <a:t>budowlany czeka trzyletni okres wzrostów. Głównym czynnikiem odpowiedzialnym za tą sytuację będzie szczytowy okres realizacji inwestycji infrastrukturalnych i szczyt realizacji inwestycji drogowych i kolejowych</a:t>
            </a:r>
            <a:r>
              <a:rPr lang="pl-PL" altLang="pl-PL" sz="14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pl-PL" altLang="pl-PL" sz="1400" dirty="0" smtClean="0">
                <a:solidFill>
                  <a:srgbClr val="000000"/>
                </a:solidFill>
              </a:rPr>
              <a:t>Bardzo </a:t>
            </a:r>
            <a:r>
              <a:rPr lang="pl-PL" altLang="pl-PL" sz="1400" dirty="0">
                <a:solidFill>
                  <a:srgbClr val="000000"/>
                </a:solidFill>
              </a:rPr>
              <a:t>stabilna i pozytywna sytuacja obserwowana jest na rynku mieszkaniowym. Funkcjonuje on w otoczeniu z jednej strony rekordowo niskich stóp procentowych, z drugiej strony powszechnie występującej w gospodarce inflacji. Wzrasta znaczenie gotówkowych zakupów mieszkań – pojawiła się silna grupa inwestorów kupujących mieszkania w celach lokacyjnych kapitału. W efekcie popyt na mieszkania utrzymuje się na wysokim poziomie mimo rosnących cen. </a:t>
            </a:r>
            <a:endParaRPr lang="pl-PL" altLang="pl-PL" sz="1400" dirty="0" smtClean="0">
              <a:solidFill>
                <a:srgbClr val="000000"/>
              </a:solidFill>
            </a:endParaRPr>
          </a:p>
          <a:p>
            <a:pPr algn="just"/>
            <a:r>
              <a:rPr lang="pl-PL" altLang="pl-PL" sz="1400" dirty="0" smtClean="0">
                <a:solidFill>
                  <a:srgbClr val="000000"/>
                </a:solidFill>
              </a:rPr>
              <a:t>Niekorzystny </a:t>
            </a:r>
            <a:r>
              <a:rPr lang="pl-PL" altLang="pl-PL" sz="1400" dirty="0">
                <a:solidFill>
                  <a:srgbClr val="000000"/>
                </a:solidFill>
              </a:rPr>
              <a:t>wpływ obostrzeń związanych z COVID-19 w największym stopniu dotknął wszystkie poza budownictwem </a:t>
            </a:r>
            <a:r>
              <a:rPr lang="pl-PL" altLang="pl-PL" sz="1400" dirty="0" err="1">
                <a:solidFill>
                  <a:srgbClr val="000000"/>
                </a:solidFill>
              </a:rPr>
              <a:t>magazynowo-logistycznym</a:t>
            </a:r>
            <a:r>
              <a:rPr lang="pl-PL" altLang="pl-PL" sz="1400" dirty="0">
                <a:solidFill>
                  <a:srgbClr val="000000"/>
                </a:solidFill>
              </a:rPr>
              <a:t> segmenty rynku budownictwa niemieszkaniowego. Stąd prognozy dla budownictwa niemieszkaniowego przedstawiają się relatywnie najmniej korzystnie</a:t>
            </a:r>
            <a:r>
              <a:rPr lang="pl-PL" altLang="pl-PL" sz="1400" dirty="0" smtClean="0">
                <a:solidFill>
                  <a:srgbClr val="000000"/>
                </a:solidFill>
              </a:rPr>
              <a:t>.</a:t>
            </a:r>
            <a:endParaRPr lang="pl-PL" altLang="pl-PL" sz="1400" dirty="0">
              <a:solidFill>
                <a:srgbClr val="000000"/>
              </a:solidFill>
            </a:endParaRPr>
          </a:p>
          <a:p>
            <a:pPr algn="just"/>
            <a:r>
              <a:rPr lang="pl-PL" altLang="pl-PL" sz="1400" dirty="0" smtClean="0">
                <a:solidFill>
                  <a:srgbClr val="000000"/>
                </a:solidFill>
              </a:rPr>
              <a:t>2023 </a:t>
            </a:r>
            <a:r>
              <a:rPr lang="pl-PL" altLang="pl-PL" sz="1400" dirty="0">
                <a:solidFill>
                  <a:srgbClr val="000000"/>
                </a:solidFill>
              </a:rPr>
              <a:t>r. przyniesie wygaszanie tendencji wzrostowej. Na rynku będą jeszcze obserwowane niewielkie wzrosty (odpowiednio +2,9% w większych firmach zatrudniających powyżej dziewięciu pracowników i +1,3% w skali całego rynku). Od 2024 r. wartość rynku budowlanego zacznie się w niewielkim stopniu kurczyć.</a:t>
            </a:r>
          </a:p>
          <a:p>
            <a:endParaRPr lang="pl-PL" altLang="pl-PL" i="1" dirty="0">
              <a:solidFill>
                <a:srgbClr val="000000"/>
              </a:solidFill>
            </a:endParaRPr>
          </a:p>
          <a:p>
            <a:endParaRPr lang="pl-PL" altLang="pl-PL" i="1" dirty="0">
              <a:solidFill>
                <a:srgbClr val="000000"/>
              </a:solidFill>
            </a:endParaRPr>
          </a:p>
          <a:p>
            <a:endParaRPr lang="pl-PL" altLang="pl-PL" i="1" dirty="0" smtClean="0">
              <a:solidFill>
                <a:srgbClr val="000000"/>
              </a:solidFill>
            </a:endParaRPr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Perspektywy rynku budowlanego w </a:t>
            </a:r>
            <a:r>
              <a:rPr lang="pl-PL" dirty="0"/>
              <a:t>P</a:t>
            </a:r>
            <a:r>
              <a:rPr lang="pl-PL" dirty="0" smtClean="0"/>
              <a:t>olsce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374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4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altLang="pl-PL" sz="1400" b="1" dirty="0" smtClean="0">
                <a:solidFill>
                  <a:srgbClr val="000000"/>
                </a:solidFill>
              </a:rPr>
              <a:t>POTENCJALNE SKUTKI AGRESJI ROSJI NA UKRAINĘ DLA POLSKIEJ BRANŻY BUDOWLANEJ</a:t>
            </a:r>
          </a:p>
          <a:p>
            <a:pPr algn="just"/>
            <a:endParaRPr lang="pl-PL" altLang="pl-PL" sz="1400" b="1" dirty="0">
              <a:solidFill>
                <a:srgbClr val="000000"/>
              </a:solidFill>
            </a:endParaRPr>
          </a:p>
          <a:p>
            <a:pPr algn="just"/>
            <a:r>
              <a:rPr lang="pl-PL" altLang="pl-PL" dirty="0">
                <a:solidFill>
                  <a:srgbClr val="000000"/>
                </a:solidFill>
              </a:rPr>
              <a:t>D</a:t>
            </a:r>
            <a:r>
              <a:rPr lang="pl-PL" altLang="pl-PL" dirty="0" smtClean="0">
                <a:solidFill>
                  <a:srgbClr val="000000"/>
                </a:solidFill>
              </a:rPr>
              <a:t>ynamika </a:t>
            </a:r>
            <a:r>
              <a:rPr lang="pl-PL" altLang="pl-PL" dirty="0">
                <a:solidFill>
                  <a:srgbClr val="000000"/>
                </a:solidFill>
              </a:rPr>
              <a:t>wydarzeń militarnych, politycznych i gospodarczych utrudnia formułowanie długoterminowych prognoz dla poszczególnych sektorów gospodarki, w tym dla branży budowlanej</a:t>
            </a:r>
            <a:r>
              <a:rPr lang="pl-PL" altLang="pl-PL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pl-PL" altLang="pl-PL" dirty="0">
                <a:solidFill>
                  <a:srgbClr val="000000"/>
                </a:solidFill>
              </a:rPr>
              <a:t>Dekret o powszechnej mobilizacji i dobrowolne powroty Ukraińców do ojczyzny wynikające z pobudek patriotycznych mogą prowadzić do opóźnień na polskich budowach, które są silnie uzależnione od </a:t>
            </a:r>
            <a:r>
              <a:rPr lang="pl-PL" altLang="pl-PL" b="1" dirty="0" smtClean="0">
                <a:solidFill>
                  <a:srgbClr val="000000"/>
                </a:solidFill>
              </a:rPr>
              <a:t>pracowników zza wschodniej granicy</a:t>
            </a:r>
            <a:r>
              <a:rPr lang="pl-PL" altLang="pl-PL" dirty="0" smtClean="0">
                <a:solidFill>
                  <a:srgbClr val="000000"/>
                </a:solidFill>
              </a:rPr>
              <a:t>. </a:t>
            </a:r>
            <a:r>
              <a:rPr lang="pl-PL" altLang="pl-PL" dirty="0">
                <a:solidFill>
                  <a:srgbClr val="000000"/>
                </a:solidFill>
              </a:rPr>
              <a:t>Według danych Ministerstwa Rodziny i Polityki Społecznej w 2021 r. w sektorze budownictwa na podstawie tzw. oświadczeń o powierzeniu pracy i zezwoleń na pracę pracowało ok</a:t>
            </a:r>
            <a:r>
              <a:rPr lang="pl-PL" altLang="pl-PL" b="1" dirty="0">
                <a:solidFill>
                  <a:srgbClr val="000000"/>
                </a:solidFill>
              </a:rPr>
              <a:t>. 373 tys. </a:t>
            </a:r>
            <a:r>
              <a:rPr lang="pl-PL" altLang="pl-PL" dirty="0">
                <a:solidFill>
                  <a:srgbClr val="000000"/>
                </a:solidFill>
              </a:rPr>
              <a:t>Ukraińców (+21% r/r), co stanowi prawie 80</a:t>
            </a:r>
            <a:r>
              <a:rPr lang="pl-PL" altLang="pl-PL" dirty="0" smtClean="0">
                <a:solidFill>
                  <a:srgbClr val="000000"/>
                </a:solidFill>
              </a:rPr>
              <a:t>% zatrudnionych </a:t>
            </a:r>
            <a:r>
              <a:rPr lang="pl-PL" altLang="pl-PL" dirty="0">
                <a:solidFill>
                  <a:srgbClr val="000000"/>
                </a:solidFill>
              </a:rPr>
              <a:t>w ten sposób pracowników z zagranicy</a:t>
            </a:r>
            <a:r>
              <a:rPr lang="pl-PL" altLang="pl-PL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pl-PL" altLang="pl-PL" b="1" dirty="0" smtClean="0">
                <a:solidFill>
                  <a:srgbClr val="000000"/>
                </a:solidFill>
              </a:rPr>
              <a:t>Wzrost </a:t>
            </a:r>
            <a:r>
              <a:rPr lang="pl-PL" altLang="pl-PL" b="1" dirty="0">
                <a:solidFill>
                  <a:srgbClr val="000000"/>
                </a:solidFill>
              </a:rPr>
              <a:t>cen surowców </a:t>
            </a:r>
            <a:r>
              <a:rPr lang="pl-PL" altLang="pl-PL" dirty="0">
                <a:solidFill>
                  <a:srgbClr val="000000"/>
                </a:solidFill>
              </a:rPr>
              <a:t>na rynkach światowych, który prawdopodobnie przyczyni się do dalszego wzrostu cen materiałów na polskim rynku budowlanym. Może pogłębić to kłopot firm z utrzymaniem rentowności kontraktów pozyskanych w 2021 r</a:t>
            </a:r>
            <a:r>
              <a:rPr lang="pl-PL" altLang="pl-PL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pl-PL" altLang="pl-PL" dirty="0" smtClean="0">
                <a:solidFill>
                  <a:srgbClr val="000000"/>
                </a:solidFill>
              </a:rPr>
              <a:t>Problemy </a:t>
            </a:r>
            <a:r>
              <a:rPr lang="pl-PL" altLang="pl-PL" dirty="0">
                <a:solidFill>
                  <a:srgbClr val="000000"/>
                </a:solidFill>
              </a:rPr>
              <a:t>z </a:t>
            </a:r>
            <a:r>
              <a:rPr lang="pl-PL" altLang="pl-PL" b="1" dirty="0" smtClean="0">
                <a:solidFill>
                  <a:srgbClr val="000000"/>
                </a:solidFill>
              </a:rPr>
              <a:t>płynnością dostaw </a:t>
            </a:r>
            <a:r>
              <a:rPr lang="pl-PL" altLang="pl-PL" dirty="0" smtClean="0">
                <a:solidFill>
                  <a:srgbClr val="000000"/>
                </a:solidFill>
              </a:rPr>
              <a:t>z </a:t>
            </a:r>
            <a:r>
              <a:rPr lang="pl-PL" altLang="pl-PL" dirty="0">
                <a:solidFill>
                  <a:srgbClr val="000000"/>
                </a:solidFill>
              </a:rPr>
              <a:t>Ukrainy, Rosji i Białorusi. Mogą one doprowadzić do zaburzeń w realizacji niektórych inwestycji i wywierać dodatkową presję na wzrost cen materiałów na rynku polskim. Ograniczenia będą dotyczyły importu kruszyw, cementu oraz wyrobów z drewna, aluminium i stali. </a:t>
            </a:r>
          </a:p>
          <a:p>
            <a:pPr algn="just"/>
            <a:r>
              <a:rPr lang="pl-PL" altLang="pl-PL" b="1" dirty="0" smtClean="0">
                <a:solidFill>
                  <a:srgbClr val="000000"/>
                </a:solidFill>
              </a:rPr>
              <a:t>Zaostrzenie </a:t>
            </a:r>
            <a:r>
              <a:rPr lang="pl-PL" altLang="pl-PL" b="1" dirty="0">
                <a:solidFill>
                  <a:srgbClr val="000000"/>
                </a:solidFill>
              </a:rPr>
              <a:t>polityki kredytowej </a:t>
            </a:r>
            <a:r>
              <a:rPr lang="pl-PL" altLang="pl-PL" dirty="0">
                <a:solidFill>
                  <a:srgbClr val="000000"/>
                </a:solidFill>
              </a:rPr>
              <a:t>i gwarancyjnej wobec polskiej branży budowlanej, która z uwagi na swoją specyfikę jest zwyczajowo uznawana przez instytucje finansowe za sektor podwyższonego ryzyka. Konflikt zbrojny w bezpośrednim sąsiedztwie Polski zwiększa premię za ryzyko, która może znaleźć odzwierciedlenie we wzroście cen produktów bankowych i ubezpieczeniowych i redukcji limitów gwarancyjnych dla przedsiębiorstw budowlanych.</a:t>
            </a:r>
            <a:endParaRPr lang="pl-PL" altLang="pl-PL" dirty="0" smtClean="0">
              <a:solidFill>
                <a:srgbClr val="000000"/>
              </a:solidFill>
            </a:endParaRPr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Perspektywy rynku budowlanego w </a:t>
            </a:r>
            <a:r>
              <a:rPr lang="pl-PL" dirty="0"/>
              <a:t>P</a:t>
            </a:r>
            <a:r>
              <a:rPr lang="pl-PL" dirty="0" smtClean="0"/>
              <a:t>olsce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87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4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altLang="pl-PL" sz="1400" b="1" dirty="0">
                <a:solidFill>
                  <a:srgbClr val="000000"/>
                </a:solidFill>
              </a:rPr>
              <a:t>POTENCJALNE SKUTKI AGRESJI ROSJI NA UKRAINĘ DLA POLSKIEJ BRANŻY </a:t>
            </a:r>
            <a:r>
              <a:rPr lang="pl-PL" altLang="pl-PL" sz="1400" b="1" dirty="0" smtClean="0">
                <a:solidFill>
                  <a:srgbClr val="000000"/>
                </a:solidFill>
              </a:rPr>
              <a:t>BUDOWLANEJ</a:t>
            </a:r>
            <a:endParaRPr lang="pl-PL" altLang="pl-PL" sz="1400" dirty="0" smtClean="0">
              <a:solidFill>
                <a:srgbClr val="000000"/>
              </a:solidFill>
            </a:endParaRPr>
          </a:p>
          <a:p>
            <a:endParaRPr lang="pl-PL" altLang="pl-PL" dirty="0">
              <a:solidFill>
                <a:srgbClr val="000000"/>
              </a:solidFill>
            </a:endParaRPr>
          </a:p>
          <a:p>
            <a:pPr algn="just"/>
            <a:r>
              <a:rPr lang="pl-PL" altLang="pl-PL" dirty="0" smtClean="0">
                <a:solidFill>
                  <a:srgbClr val="000000"/>
                </a:solidFill>
              </a:rPr>
              <a:t>Napięta </a:t>
            </a:r>
            <a:r>
              <a:rPr lang="pl-PL" altLang="pl-PL" dirty="0">
                <a:solidFill>
                  <a:srgbClr val="000000"/>
                </a:solidFill>
              </a:rPr>
              <a:t>sytuacja geopolityczna na świecie oraz makroekonomiczne wyzwania dla gospodarki światowej po epidemii COVID-19 związane z rekordowym poziomem inflacji i potrzebą stopniowego zacieśniania polityki pieniężnej przez banki centralne mogą skłonić krajowych inwestorów do </a:t>
            </a:r>
            <a:r>
              <a:rPr lang="pl-PL" altLang="pl-PL" b="1" dirty="0">
                <a:solidFill>
                  <a:srgbClr val="000000"/>
                </a:solidFill>
              </a:rPr>
              <a:t>wstrzymywania nowych projektów inwestycyjnych. </a:t>
            </a:r>
            <a:endParaRPr lang="pl-PL" altLang="pl-PL" b="1" dirty="0" smtClean="0">
              <a:solidFill>
                <a:srgbClr val="000000"/>
              </a:solidFill>
            </a:endParaRPr>
          </a:p>
          <a:p>
            <a:pPr algn="just"/>
            <a:r>
              <a:rPr lang="pl-PL" altLang="pl-PL" dirty="0">
                <a:solidFill>
                  <a:srgbClr val="000000"/>
                </a:solidFill>
              </a:rPr>
              <a:t>Wzrost napięcia w regionie Europy Środkowo-Wschodniej może zainicjować wiele inwestycji w </a:t>
            </a:r>
            <a:r>
              <a:rPr lang="pl-PL" altLang="pl-PL" b="1" dirty="0">
                <a:solidFill>
                  <a:srgbClr val="000000"/>
                </a:solidFill>
              </a:rPr>
              <a:t>krajową infrastrukturę wojskową</a:t>
            </a:r>
            <a:r>
              <a:rPr lang="pl-PL" altLang="pl-PL" dirty="0">
                <a:solidFill>
                  <a:srgbClr val="000000"/>
                </a:solidFill>
              </a:rPr>
              <a:t>. Jednocześnie należy spodziewać się, że rozpędu nabiorą </a:t>
            </a:r>
            <a:r>
              <a:rPr lang="pl-PL" altLang="pl-PL" b="1" dirty="0">
                <a:solidFill>
                  <a:srgbClr val="000000"/>
                </a:solidFill>
              </a:rPr>
              <a:t>inwestycje w energetyce </a:t>
            </a:r>
            <a:r>
              <a:rPr lang="pl-PL" altLang="pl-PL" dirty="0">
                <a:solidFill>
                  <a:srgbClr val="000000"/>
                </a:solidFill>
              </a:rPr>
              <a:t>ukierunkowane na transformację klimatyczną polskiej gospodarki, w której nie będzie już miejsca na surowce energetyczne z Rosji. </a:t>
            </a:r>
            <a:endParaRPr lang="pl-PL" altLang="pl-PL" dirty="0" smtClean="0">
              <a:solidFill>
                <a:srgbClr val="000000"/>
              </a:solidFill>
            </a:endParaRPr>
          </a:p>
          <a:p>
            <a:pPr algn="just"/>
            <a:r>
              <a:rPr lang="pl-PL" altLang="pl-PL" b="1" dirty="0" smtClean="0">
                <a:solidFill>
                  <a:srgbClr val="000000"/>
                </a:solidFill>
              </a:rPr>
              <a:t>Wzrost </a:t>
            </a:r>
            <a:r>
              <a:rPr lang="pl-PL" altLang="pl-PL" b="1" dirty="0">
                <a:solidFill>
                  <a:srgbClr val="000000"/>
                </a:solidFill>
              </a:rPr>
              <a:t>ryzyka kursowego </a:t>
            </a:r>
            <a:r>
              <a:rPr lang="pl-PL" altLang="pl-PL" dirty="0">
                <a:solidFill>
                  <a:srgbClr val="000000"/>
                </a:solidFill>
              </a:rPr>
              <a:t>dla wielu firm działających w szeroko rozumianym sektorze budownictwa z powodu ponadprzeciętnych wahań kursów </a:t>
            </a:r>
            <a:r>
              <a:rPr lang="pl-PL" altLang="pl-PL" dirty="0" smtClean="0">
                <a:solidFill>
                  <a:srgbClr val="000000"/>
                </a:solidFill>
              </a:rPr>
              <a:t>walut.</a:t>
            </a:r>
          </a:p>
          <a:p>
            <a:pPr algn="just"/>
            <a:r>
              <a:rPr lang="pl-PL" altLang="pl-PL" dirty="0" smtClean="0">
                <a:solidFill>
                  <a:srgbClr val="000000"/>
                </a:solidFill>
              </a:rPr>
              <a:t>Pozbawienie </a:t>
            </a:r>
            <a:r>
              <a:rPr lang="pl-PL" altLang="pl-PL" dirty="0">
                <a:solidFill>
                  <a:srgbClr val="000000"/>
                </a:solidFill>
              </a:rPr>
              <a:t>polskich spółek budowlanych możliwości </a:t>
            </a:r>
            <a:r>
              <a:rPr lang="pl-PL" altLang="pl-PL" b="1" dirty="0">
                <a:solidFill>
                  <a:srgbClr val="000000"/>
                </a:solidFill>
              </a:rPr>
              <a:t>ekspansji na rynki wschodnie</a:t>
            </a:r>
            <a:r>
              <a:rPr lang="pl-PL" altLang="pl-PL" dirty="0">
                <a:solidFill>
                  <a:srgbClr val="000000"/>
                </a:solidFill>
              </a:rPr>
              <a:t>. </a:t>
            </a:r>
            <a:endParaRPr lang="pl-PL" altLang="pl-PL" dirty="0" smtClean="0">
              <a:solidFill>
                <a:srgbClr val="000000"/>
              </a:solidFill>
            </a:endParaRPr>
          </a:p>
          <a:p>
            <a:endParaRPr lang="pl-PL" altLang="pl-PL" dirty="0" smtClean="0">
              <a:solidFill>
                <a:srgbClr val="000000"/>
              </a:solidFill>
            </a:endParaRPr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Perspektywy rynku budowlanego w </a:t>
            </a:r>
            <a:r>
              <a:rPr lang="pl-PL" dirty="0"/>
              <a:t>P</a:t>
            </a:r>
            <a:r>
              <a:rPr lang="pl-PL" dirty="0" smtClean="0"/>
              <a:t>olsce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423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stuaren leku-marka 1"/>
          <p:cNvSpPr txBox="1">
            <a:spLocks/>
          </p:cNvSpPr>
          <p:nvPr/>
        </p:nvSpPr>
        <p:spPr>
          <a:xfrm>
            <a:off x="876300" y="2420888"/>
            <a:ext cx="1714500" cy="150018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0" b="1" kern="1200" baseline="0">
                <a:ln w="38100">
                  <a:solidFill>
                    <a:srgbClr val="ED9B33"/>
                  </a:solidFill>
                </a:ln>
                <a:noFill/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u-ES" dirty="0" smtClean="0"/>
              <a:t>0</a:t>
            </a:r>
            <a:r>
              <a:rPr lang="pl-PL" dirty="0" smtClean="0"/>
              <a:t>5</a:t>
            </a:r>
            <a:endParaRPr lang="es-ES" dirty="0"/>
          </a:p>
        </p:txBody>
      </p:sp>
      <p:sp>
        <p:nvSpPr>
          <p:cNvPr id="7" name="Testuaren leku-marka 2"/>
          <p:cNvSpPr txBox="1">
            <a:spLocks/>
          </p:cNvSpPr>
          <p:nvPr/>
        </p:nvSpPr>
        <p:spPr>
          <a:xfrm>
            <a:off x="2843808" y="2637582"/>
            <a:ext cx="6400800" cy="106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l-PL" b="1" dirty="0" smtClean="0"/>
              <a:t>Wyniki finansowe za 2021 rok</a:t>
            </a:r>
            <a:endParaRPr lang="es-ES" b="1" dirty="0" smtClean="0"/>
          </a:p>
          <a:p>
            <a:pPr marL="0" indent="0">
              <a:buNone/>
              <a:defRPr/>
            </a:pPr>
            <a:r>
              <a:rPr lang="pl-PL" sz="2400" dirty="0" smtClean="0"/>
              <a:t>                                                                                                       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41879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51520" y="836712"/>
            <a:ext cx="8572500" cy="792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0040">
              <a:lnSpc>
                <a:spcPts val="2590"/>
              </a:lnSpc>
              <a:defRPr/>
            </a:pPr>
            <a:r>
              <a:rPr lang="pl-PL" sz="2200" b="1" spc="-30" dirty="0" smtClean="0"/>
              <a:t>G</a:t>
            </a:r>
            <a:r>
              <a:rPr lang="pl-PL" sz="2200" b="1" spc="-20" dirty="0" smtClean="0"/>
              <a:t>rup</a:t>
            </a:r>
            <a:r>
              <a:rPr lang="pl-PL" sz="2200" b="1" spc="-15" dirty="0" smtClean="0"/>
              <a:t>a</a:t>
            </a:r>
            <a:r>
              <a:rPr lang="pl-PL" sz="2200" b="1" dirty="0" smtClean="0"/>
              <a:t> </a:t>
            </a:r>
            <a:r>
              <a:rPr lang="pl-PL" sz="2200" b="1" spc="-20" dirty="0" smtClean="0"/>
              <a:t>ULMA</a:t>
            </a:r>
            <a:r>
              <a:rPr lang="pl-PL" sz="2200" b="1" spc="15" dirty="0" smtClean="0"/>
              <a:t> </a:t>
            </a:r>
            <a:r>
              <a:rPr lang="pl-PL" sz="2200" b="1" spc="-30" dirty="0" err="1" smtClean="0"/>
              <a:t>C</a:t>
            </a:r>
            <a:r>
              <a:rPr lang="pl-PL" sz="2200" b="1" spc="-15" dirty="0" err="1" smtClean="0"/>
              <a:t>onstr</a:t>
            </a:r>
            <a:r>
              <a:rPr lang="pl-PL" sz="2200" b="1" spc="-40" dirty="0" err="1" smtClean="0"/>
              <a:t>u</a:t>
            </a:r>
            <a:r>
              <a:rPr lang="pl-PL" sz="2200" b="1" spc="-20" dirty="0" err="1" smtClean="0"/>
              <a:t>c</a:t>
            </a:r>
            <a:r>
              <a:rPr lang="pl-PL" sz="2200" b="1" spc="-15" dirty="0" err="1" smtClean="0"/>
              <a:t>cion</a:t>
            </a:r>
            <a:r>
              <a:rPr lang="pl-PL" sz="2200" b="1" spc="5" dirty="0" smtClean="0"/>
              <a:t> </a:t>
            </a:r>
            <a:r>
              <a:rPr lang="pl-PL" sz="2200" b="1" spc="-15" dirty="0" smtClean="0"/>
              <a:t>Pol</a:t>
            </a:r>
            <a:r>
              <a:rPr lang="pl-PL" sz="2200" b="1" spc="-10" dirty="0" smtClean="0"/>
              <a:t>s</a:t>
            </a:r>
            <a:r>
              <a:rPr lang="pl-PL" sz="2200" b="1" spc="-15" dirty="0" smtClean="0"/>
              <a:t>ka</a:t>
            </a:r>
            <a:r>
              <a:rPr lang="pl-PL" sz="2200" b="1" spc="-5" dirty="0" smtClean="0"/>
              <a:t> </a:t>
            </a:r>
            <a:r>
              <a:rPr lang="pl-PL" sz="2200" b="1" spc="-20" dirty="0" smtClean="0"/>
              <a:t>S.A. – dane skonsolidowane</a:t>
            </a:r>
            <a:br>
              <a:rPr lang="pl-PL" sz="2200" b="1" spc="-20" dirty="0" smtClean="0"/>
            </a:br>
            <a:r>
              <a:rPr lang="pl-PL" sz="2200" b="1" spc="-20" dirty="0" smtClean="0"/>
              <a:t>Wynik</a:t>
            </a:r>
            <a:r>
              <a:rPr lang="pl-PL" sz="2200" b="1" spc="5" dirty="0" smtClean="0"/>
              <a:t> </a:t>
            </a:r>
            <a:r>
              <a:rPr lang="pl-PL" sz="2200" b="1" spc="-20" dirty="0" smtClean="0"/>
              <a:t>fina</a:t>
            </a:r>
            <a:r>
              <a:rPr lang="pl-PL" sz="2200" b="1" spc="-30" dirty="0" smtClean="0"/>
              <a:t>n</a:t>
            </a:r>
            <a:r>
              <a:rPr lang="pl-PL" sz="2200" b="1" spc="-20" dirty="0" smtClean="0"/>
              <a:t>s</a:t>
            </a:r>
            <a:r>
              <a:rPr lang="pl-PL" sz="2200" b="1" spc="-15" dirty="0" smtClean="0"/>
              <a:t>o</a:t>
            </a:r>
            <a:r>
              <a:rPr lang="pl-PL" sz="2200" b="1" spc="-30" dirty="0" smtClean="0"/>
              <a:t>w</a:t>
            </a:r>
            <a:r>
              <a:rPr lang="pl-PL" sz="2200" b="1" spc="-15" dirty="0" smtClean="0"/>
              <a:t>y</a:t>
            </a:r>
            <a:r>
              <a:rPr lang="pl-PL" sz="2200" b="1" spc="-20" dirty="0" smtClean="0"/>
              <a:t> rok 2021</a:t>
            </a:r>
            <a:r>
              <a:rPr lang="pl-PL" sz="2200" b="1" spc="-5" dirty="0" smtClean="0"/>
              <a:t> </a:t>
            </a:r>
            <a:r>
              <a:rPr lang="pl-PL" sz="2200" b="1" spc="-15" dirty="0" smtClean="0"/>
              <a:t>v</a:t>
            </a:r>
            <a:r>
              <a:rPr lang="pl-PL" sz="2200" b="1" spc="-10" dirty="0" smtClean="0"/>
              <a:t>s</a:t>
            </a:r>
            <a:r>
              <a:rPr lang="pl-PL" sz="2200" b="1" spc="-5" dirty="0" smtClean="0"/>
              <a:t> rok </a:t>
            </a:r>
            <a:r>
              <a:rPr lang="pl-PL" sz="2200" b="1" spc="-20" dirty="0" smtClean="0"/>
              <a:t>2020</a:t>
            </a:r>
            <a:endParaRPr lang="es-ES" sz="2200" b="1" dirty="0"/>
          </a:p>
        </p:txBody>
      </p:sp>
      <p:sp>
        <p:nvSpPr>
          <p:cNvPr id="8" name="pole tekstowe 3"/>
          <p:cNvSpPr txBox="1">
            <a:spLocks noChangeArrowheads="1"/>
          </p:cNvSpPr>
          <p:nvPr/>
        </p:nvSpPr>
        <p:spPr bwMode="auto">
          <a:xfrm>
            <a:off x="265980" y="5523912"/>
            <a:ext cx="8647112" cy="1169551"/>
          </a:xfrm>
          <a:prstGeom prst="rect">
            <a:avLst/>
          </a:prstGeom>
          <a:solidFill>
            <a:srgbClr val="FEFE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1400" b="1" u="sng" dirty="0">
                <a:solidFill>
                  <a:srgbClr val="000000"/>
                </a:solidFill>
              </a:rPr>
              <a:t>Istotne zjawiska:</a:t>
            </a:r>
          </a:p>
          <a:p>
            <a:pPr eaLnBrk="1" hangingPunct="1"/>
            <a:r>
              <a:rPr lang="pl-PL" altLang="pl-PL" sz="1400" dirty="0">
                <a:solidFill>
                  <a:srgbClr val="000000"/>
                </a:solidFill>
              </a:rPr>
              <a:t>1. Zmiana w strukturze </a:t>
            </a:r>
            <a:r>
              <a:rPr lang="pl-PL" altLang="pl-PL" sz="1400" dirty="0" smtClean="0">
                <a:solidFill>
                  <a:srgbClr val="000000"/>
                </a:solidFill>
              </a:rPr>
              <a:t>sprzedaży w porównaniu z 2021 r.: </a:t>
            </a:r>
            <a:endParaRPr lang="pl-PL" altLang="pl-PL" sz="1400" dirty="0">
              <a:solidFill>
                <a:srgbClr val="000000"/>
              </a:solidFill>
            </a:endParaRPr>
          </a:p>
          <a:p>
            <a:pPr eaLnBrk="1" hangingPunct="1"/>
            <a:r>
              <a:rPr lang="pl-PL" altLang="pl-PL" sz="1400" dirty="0" smtClean="0">
                <a:solidFill>
                  <a:srgbClr val="000000"/>
                </a:solidFill>
              </a:rPr>
              <a:t>            Obsługa </a:t>
            </a:r>
            <a:r>
              <a:rPr lang="pl-PL" altLang="pl-PL" sz="1400" dirty="0">
                <a:solidFill>
                  <a:srgbClr val="000000"/>
                </a:solidFill>
              </a:rPr>
              <a:t>budów: 	</a:t>
            </a:r>
            <a:r>
              <a:rPr lang="pl-PL" altLang="pl-PL" sz="1400" dirty="0" smtClean="0">
                <a:solidFill>
                  <a:srgbClr val="000000"/>
                </a:solidFill>
              </a:rPr>
              <a:t>			sprzedaż: wzrost o 8,0%</a:t>
            </a:r>
          </a:p>
          <a:p>
            <a:pPr eaLnBrk="1" hangingPunct="1"/>
            <a:r>
              <a:rPr lang="pl-PL" altLang="pl-PL" sz="1400" dirty="0" smtClean="0">
                <a:solidFill>
                  <a:srgbClr val="000000"/>
                </a:solidFill>
              </a:rPr>
              <a:t>            Sprzedaż </a:t>
            </a:r>
            <a:r>
              <a:rPr lang="pl-PL" altLang="pl-PL" sz="1400" dirty="0">
                <a:solidFill>
                  <a:srgbClr val="000000"/>
                </a:solidFill>
              </a:rPr>
              <a:t>materiałów </a:t>
            </a:r>
            <a:r>
              <a:rPr lang="pl-PL" altLang="pl-PL" sz="1400" dirty="0" smtClean="0">
                <a:solidFill>
                  <a:srgbClr val="000000"/>
                </a:solidFill>
              </a:rPr>
              <a:t>budowlanych:		sprzedaż: wzrost o 36,2%</a:t>
            </a:r>
            <a:endParaRPr lang="pl-PL" altLang="pl-PL" sz="1400" dirty="0">
              <a:solidFill>
                <a:srgbClr val="000000"/>
              </a:solidFill>
            </a:endParaRPr>
          </a:p>
          <a:p>
            <a:pPr eaLnBrk="1" hangingPunct="1"/>
            <a:r>
              <a:rPr lang="pl-PL" altLang="pl-PL" sz="1400" dirty="0">
                <a:solidFill>
                  <a:srgbClr val="000000"/>
                </a:solidFill>
              </a:rPr>
              <a:t>2. Zmiana stanu rezerw na należności:		</a:t>
            </a:r>
            <a:r>
              <a:rPr lang="pl-PL" altLang="pl-PL" sz="1400" dirty="0" smtClean="0">
                <a:solidFill>
                  <a:srgbClr val="000000"/>
                </a:solidFill>
              </a:rPr>
              <a:t>	1,7m </a:t>
            </a:r>
            <a:r>
              <a:rPr lang="pl-PL" altLang="pl-PL" sz="1400" dirty="0">
                <a:solidFill>
                  <a:srgbClr val="000000"/>
                </a:solidFill>
              </a:rPr>
              <a:t>zł w </a:t>
            </a:r>
            <a:r>
              <a:rPr lang="pl-PL" altLang="pl-PL" sz="1400" dirty="0" smtClean="0">
                <a:solidFill>
                  <a:srgbClr val="000000"/>
                </a:solidFill>
              </a:rPr>
              <a:t>2021 </a:t>
            </a:r>
            <a:r>
              <a:rPr lang="pl-PL" altLang="pl-PL" sz="1400" dirty="0">
                <a:solidFill>
                  <a:srgbClr val="000000"/>
                </a:solidFill>
              </a:rPr>
              <a:t>r. vs. </a:t>
            </a:r>
            <a:r>
              <a:rPr lang="pl-PL" altLang="pl-PL" sz="1400" dirty="0" smtClean="0">
                <a:solidFill>
                  <a:srgbClr val="000000"/>
                </a:solidFill>
              </a:rPr>
              <a:t>1,5m </a:t>
            </a:r>
            <a:r>
              <a:rPr lang="pl-PL" altLang="pl-PL" sz="1400" dirty="0">
                <a:solidFill>
                  <a:srgbClr val="000000"/>
                </a:solidFill>
              </a:rPr>
              <a:t>zł w </a:t>
            </a:r>
            <a:r>
              <a:rPr lang="pl-PL" altLang="pl-PL" sz="1400" dirty="0" smtClean="0">
                <a:solidFill>
                  <a:srgbClr val="000000"/>
                </a:solidFill>
              </a:rPr>
              <a:t>2020 </a:t>
            </a:r>
            <a:r>
              <a:rPr lang="pl-PL" altLang="pl-PL" sz="1400" dirty="0">
                <a:solidFill>
                  <a:srgbClr val="000000"/>
                </a:solidFill>
              </a:rPr>
              <a:t>r.</a:t>
            </a:r>
            <a:endParaRPr lang="pl-PL" altLang="pl-PL" sz="1400" u="sng" dirty="0">
              <a:solidFill>
                <a:srgbClr val="00000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28800"/>
            <a:ext cx="7632848" cy="369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1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03213" y="768226"/>
            <a:ext cx="8572500" cy="7692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0040">
              <a:lnSpc>
                <a:spcPts val="2590"/>
              </a:lnSpc>
              <a:defRPr/>
            </a:pPr>
            <a:r>
              <a:rPr lang="pl-PL" sz="2200" b="1" spc="-30" dirty="0" smtClean="0"/>
              <a:t>G</a:t>
            </a:r>
            <a:r>
              <a:rPr lang="pl-PL" sz="2200" b="1" spc="-20" dirty="0" smtClean="0"/>
              <a:t>rup</a:t>
            </a:r>
            <a:r>
              <a:rPr lang="pl-PL" sz="2200" b="1" spc="-15" dirty="0" smtClean="0"/>
              <a:t>a</a:t>
            </a:r>
            <a:r>
              <a:rPr lang="pl-PL" sz="2200" b="1" dirty="0" smtClean="0"/>
              <a:t> </a:t>
            </a:r>
            <a:r>
              <a:rPr lang="pl-PL" sz="2200" b="1" spc="-20" dirty="0" smtClean="0"/>
              <a:t>ULMA</a:t>
            </a:r>
            <a:r>
              <a:rPr lang="pl-PL" sz="2200" b="1" spc="15" dirty="0" smtClean="0"/>
              <a:t> </a:t>
            </a:r>
            <a:r>
              <a:rPr lang="pl-PL" sz="2200" b="1" spc="-30" dirty="0" err="1" smtClean="0"/>
              <a:t>C</a:t>
            </a:r>
            <a:r>
              <a:rPr lang="pl-PL" sz="2200" b="1" spc="-15" dirty="0" err="1" smtClean="0"/>
              <a:t>onstr</a:t>
            </a:r>
            <a:r>
              <a:rPr lang="pl-PL" sz="2200" b="1" spc="-40" dirty="0" err="1" smtClean="0"/>
              <a:t>u</a:t>
            </a:r>
            <a:r>
              <a:rPr lang="pl-PL" sz="2200" b="1" spc="-20" dirty="0" err="1" smtClean="0"/>
              <a:t>c</a:t>
            </a:r>
            <a:r>
              <a:rPr lang="pl-PL" sz="2200" b="1" spc="-15" dirty="0" err="1" smtClean="0"/>
              <a:t>cion</a:t>
            </a:r>
            <a:r>
              <a:rPr lang="pl-PL" sz="2200" b="1" spc="5" dirty="0" smtClean="0"/>
              <a:t> </a:t>
            </a:r>
            <a:r>
              <a:rPr lang="pl-PL" sz="2200" b="1" spc="-15" dirty="0" smtClean="0"/>
              <a:t>Pol</a:t>
            </a:r>
            <a:r>
              <a:rPr lang="pl-PL" sz="2200" b="1" spc="-10" dirty="0" smtClean="0"/>
              <a:t>s</a:t>
            </a:r>
            <a:r>
              <a:rPr lang="pl-PL" sz="2200" b="1" spc="-15" dirty="0" smtClean="0"/>
              <a:t>ka</a:t>
            </a:r>
            <a:r>
              <a:rPr lang="pl-PL" sz="2200" b="1" spc="-5" dirty="0" smtClean="0"/>
              <a:t> </a:t>
            </a:r>
            <a:r>
              <a:rPr lang="pl-PL" sz="2200" b="1" spc="-20" dirty="0" smtClean="0"/>
              <a:t>S.A. – dane skonsolidowane</a:t>
            </a:r>
            <a:br>
              <a:rPr lang="pl-PL" sz="2200" b="1" spc="-20" dirty="0" smtClean="0"/>
            </a:br>
            <a:r>
              <a:rPr lang="pl-PL" sz="2200" b="1" spc="-20" dirty="0" smtClean="0"/>
              <a:t>Przepływy netto rok 2021</a:t>
            </a:r>
            <a:r>
              <a:rPr lang="pl-PL" sz="2200" b="1" spc="-5" dirty="0" smtClean="0"/>
              <a:t> </a:t>
            </a:r>
            <a:r>
              <a:rPr lang="pl-PL" sz="2200" b="1" spc="-15" dirty="0" smtClean="0"/>
              <a:t>v</a:t>
            </a:r>
            <a:r>
              <a:rPr lang="pl-PL" sz="2200" b="1" spc="-10" dirty="0" smtClean="0"/>
              <a:t>s</a:t>
            </a:r>
            <a:r>
              <a:rPr lang="pl-PL" sz="2200" b="1" spc="-5" dirty="0" smtClean="0"/>
              <a:t> rok </a:t>
            </a:r>
            <a:r>
              <a:rPr lang="pl-PL" sz="2200" b="1" spc="-20" dirty="0" smtClean="0"/>
              <a:t>2020</a:t>
            </a:r>
            <a:endParaRPr lang="es-ES" sz="22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07504" y="5517232"/>
            <a:ext cx="8647113" cy="1169551"/>
          </a:xfrm>
          <a:prstGeom prst="rect">
            <a:avLst/>
          </a:prstGeom>
          <a:solidFill>
            <a:srgbClr val="FEFEBA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b="1" u="sng" dirty="0">
                <a:solidFill>
                  <a:srgbClr val="000000"/>
                </a:solidFill>
              </a:rPr>
              <a:t>Istotne zjawiska: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sz="1400" dirty="0">
                <a:solidFill>
                  <a:prstClr val="black"/>
                </a:solidFill>
              </a:rPr>
              <a:t>Działalność </a:t>
            </a:r>
            <a:r>
              <a:rPr lang="pl-PL" sz="1400" dirty="0" smtClean="0">
                <a:solidFill>
                  <a:prstClr val="black"/>
                </a:solidFill>
              </a:rPr>
              <a:t>operacyjna: nabycie szalunków: </a:t>
            </a:r>
            <a:r>
              <a:rPr lang="pl-PL" sz="1400" dirty="0">
                <a:solidFill>
                  <a:prstClr val="black"/>
                </a:solidFill>
              </a:rPr>
              <a:t>	</a:t>
            </a:r>
            <a:r>
              <a:rPr lang="pl-PL" sz="1400" dirty="0" smtClean="0">
                <a:solidFill>
                  <a:prstClr val="black"/>
                </a:solidFill>
              </a:rPr>
              <a:t>	62m </a:t>
            </a:r>
            <a:r>
              <a:rPr lang="pl-PL" sz="1400" dirty="0">
                <a:solidFill>
                  <a:prstClr val="black"/>
                </a:solidFill>
              </a:rPr>
              <a:t>zł w </a:t>
            </a:r>
            <a:r>
              <a:rPr lang="pl-PL" sz="1400" dirty="0" smtClean="0">
                <a:solidFill>
                  <a:prstClr val="black"/>
                </a:solidFill>
              </a:rPr>
              <a:t>2021 </a:t>
            </a:r>
            <a:r>
              <a:rPr lang="pl-PL" sz="1400" dirty="0">
                <a:solidFill>
                  <a:prstClr val="black"/>
                </a:solidFill>
              </a:rPr>
              <a:t>r. vs. </a:t>
            </a:r>
            <a:r>
              <a:rPr lang="pl-PL" sz="1400" dirty="0" smtClean="0">
                <a:solidFill>
                  <a:prstClr val="black"/>
                </a:solidFill>
              </a:rPr>
              <a:t>51m </a:t>
            </a:r>
            <a:r>
              <a:rPr lang="pl-PL" sz="1400" dirty="0">
                <a:solidFill>
                  <a:prstClr val="black"/>
                </a:solidFill>
              </a:rPr>
              <a:t>zł w </a:t>
            </a:r>
            <a:r>
              <a:rPr lang="pl-PL" sz="1400" dirty="0" smtClean="0">
                <a:solidFill>
                  <a:prstClr val="black"/>
                </a:solidFill>
              </a:rPr>
              <a:t>2020 </a:t>
            </a:r>
            <a:r>
              <a:rPr lang="pl-PL" sz="1400" dirty="0">
                <a:solidFill>
                  <a:prstClr val="black"/>
                </a:solidFill>
              </a:rPr>
              <a:t>r. 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sz="1400" dirty="0">
                <a:solidFill>
                  <a:prstClr val="black"/>
                </a:solidFill>
              </a:rPr>
              <a:t>Działalności </a:t>
            </a:r>
            <a:r>
              <a:rPr lang="pl-PL" sz="1400" dirty="0" smtClean="0">
                <a:solidFill>
                  <a:prstClr val="black"/>
                </a:solidFill>
              </a:rPr>
              <a:t>inwestycyjna: sprzedaż gruntu:	 	9m </a:t>
            </a:r>
            <a:r>
              <a:rPr lang="pl-PL" sz="1400" dirty="0">
                <a:solidFill>
                  <a:prstClr val="black"/>
                </a:solidFill>
              </a:rPr>
              <a:t>zł w 2021 r. </a:t>
            </a:r>
            <a:r>
              <a:rPr lang="pl-PL" sz="1400" dirty="0" smtClean="0">
                <a:solidFill>
                  <a:prstClr val="black"/>
                </a:solidFill>
              </a:rPr>
              <a:t>(brak w </a:t>
            </a:r>
            <a:r>
              <a:rPr lang="pl-PL" sz="1400" dirty="0">
                <a:solidFill>
                  <a:prstClr val="black"/>
                </a:solidFill>
              </a:rPr>
              <a:t>2020 r</a:t>
            </a:r>
            <a:r>
              <a:rPr lang="pl-PL" sz="1400" dirty="0" smtClean="0">
                <a:solidFill>
                  <a:prstClr val="black"/>
                </a:solidFill>
              </a:rPr>
              <a:t>.)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sz="1400" dirty="0" smtClean="0">
                <a:solidFill>
                  <a:prstClr val="black"/>
                </a:solidFill>
              </a:rPr>
              <a:t>Działalności inwestycyjna: udzielenie pożyczek: 	neutralnie w 2021 r. </a:t>
            </a:r>
            <a:r>
              <a:rPr lang="pl-PL" sz="1400" dirty="0">
                <a:solidFill>
                  <a:prstClr val="black"/>
                </a:solidFill>
              </a:rPr>
              <a:t>vs. </a:t>
            </a:r>
            <a:r>
              <a:rPr lang="pl-PL" sz="1400" dirty="0" smtClean="0">
                <a:solidFill>
                  <a:prstClr val="black"/>
                </a:solidFill>
              </a:rPr>
              <a:t>10m </a:t>
            </a:r>
            <a:r>
              <a:rPr lang="pl-PL" sz="1400" dirty="0">
                <a:solidFill>
                  <a:prstClr val="black"/>
                </a:solidFill>
              </a:rPr>
              <a:t>zł w </a:t>
            </a:r>
            <a:r>
              <a:rPr lang="pl-PL" sz="1400" dirty="0" smtClean="0">
                <a:solidFill>
                  <a:prstClr val="black"/>
                </a:solidFill>
              </a:rPr>
              <a:t>2020 r.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sz="1400" dirty="0" smtClean="0">
                <a:solidFill>
                  <a:prstClr val="black"/>
                </a:solidFill>
              </a:rPr>
              <a:t>Działalność finansowa: wypłata dywidendy:         </a:t>
            </a:r>
            <a:r>
              <a:rPr lang="pl-PL" sz="1400" dirty="0">
                <a:solidFill>
                  <a:prstClr val="black"/>
                </a:solidFill>
              </a:rPr>
              <a:t>	</a:t>
            </a:r>
            <a:r>
              <a:rPr lang="pl-PL" sz="1400" dirty="0" smtClean="0">
                <a:solidFill>
                  <a:prstClr val="black"/>
                </a:solidFill>
              </a:rPr>
              <a:t>40m </a:t>
            </a:r>
            <a:r>
              <a:rPr lang="pl-PL" sz="1400" dirty="0">
                <a:solidFill>
                  <a:prstClr val="black"/>
                </a:solidFill>
              </a:rPr>
              <a:t>zł w </a:t>
            </a:r>
            <a:r>
              <a:rPr lang="pl-PL" sz="1400" dirty="0" smtClean="0">
                <a:solidFill>
                  <a:prstClr val="black"/>
                </a:solidFill>
              </a:rPr>
              <a:t>2021 </a:t>
            </a:r>
            <a:r>
              <a:rPr lang="pl-PL" sz="1400" dirty="0">
                <a:solidFill>
                  <a:prstClr val="black"/>
                </a:solidFill>
              </a:rPr>
              <a:t>r. vs. </a:t>
            </a:r>
            <a:r>
              <a:rPr lang="pl-PL" sz="1400" dirty="0" smtClean="0">
                <a:solidFill>
                  <a:prstClr val="black"/>
                </a:solidFill>
              </a:rPr>
              <a:t>14m </a:t>
            </a:r>
            <a:r>
              <a:rPr lang="pl-PL" sz="1400" dirty="0">
                <a:solidFill>
                  <a:prstClr val="black"/>
                </a:solidFill>
              </a:rPr>
              <a:t>zł w </a:t>
            </a:r>
            <a:r>
              <a:rPr lang="pl-PL" sz="1400" dirty="0" smtClean="0">
                <a:solidFill>
                  <a:prstClr val="black"/>
                </a:solidFill>
              </a:rPr>
              <a:t>2020 </a:t>
            </a:r>
            <a:r>
              <a:rPr lang="pl-PL" sz="1400" dirty="0">
                <a:solidFill>
                  <a:prstClr val="black"/>
                </a:solidFill>
              </a:rPr>
              <a:t>r.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53" y="1772816"/>
            <a:ext cx="8474027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2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5587" y="692696"/>
            <a:ext cx="8572500" cy="8412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0040">
              <a:lnSpc>
                <a:spcPts val="2590"/>
              </a:lnSpc>
              <a:defRPr/>
            </a:pPr>
            <a:r>
              <a:rPr lang="pl-PL" sz="2200" b="1" spc="-30" dirty="0" smtClean="0"/>
              <a:t>G</a:t>
            </a:r>
            <a:r>
              <a:rPr lang="pl-PL" sz="2200" b="1" spc="-20" dirty="0" smtClean="0"/>
              <a:t>rup</a:t>
            </a:r>
            <a:r>
              <a:rPr lang="pl-PL" sz="2200" b="1" spc="-15" dirty="0" smtClean="0"/>
              <a:t>a</a:t>
            </a:r>
            <a:r>
              <a:rPr lang="pl-PL" sz="2200" b="1" dirty="0" smtClean="0"/>
              <a:t> </a:t>
            </a:r>
            <a:r>
              <a:rPr lang="pl-PL" sz="2200" b="1" spc="-20" dirty="0" smtClean="0"/>
              <a:t>ULMA</a:t>
            </a:r>
            <a:r>
              <a:rPr lang="pl-PL" sz="2200" b="1" spc="15" dirty="0" smtClean="0"/>
              <a:t> </a:t>
            </a:r>
            <a:r>
              <a:rPr lang="pl-PL" sz="2200" b="1" spc="-30" dirty="0" err="1" smtClean="0"/>
              <a:t>C</a:t>
            </a:r>
            <a:r>
              <a:rPr lang="pl-PL" sz="2200" b="1" spc="-15" dirty="0" err="1" smtClean="0"/>
              <a:t>onstr</a:t>
            </a:r>
            <a:r>
              <a:rPr lang="pl-PL" sz="2200" b="1" spc="-40" dirty="0" err="1" smtClean="0"/>
              <a:t>u</a:t>
            </a:r>
            <a:r>
              <a:rPr lang="pl-PL" sz="2200" b="1" spc="-20" dirty="0" err="1" smtClean="0"/>
              <a:t>c</a:t>
            </a:r>
            <a:r>
              <a:rPr lang="pl-PL" sz="2200" b="1" spc="-15" dirty="0" err="1" smtClean="0"/>
              <a:t>cion</a:t>
            </a:r>
            <a:r>
              <a:rPr lang="pl-PL" sz="2200" b="1" spc="5" dirty="0" smtClean="0"/>
              <a:t> </a:t>
            </a:r>
            <a:r>
              <a:rPr lang="pl-PL" sz="2200" b="1" spc="-15" dirty="0" smtClean="0"/>
              <a:t>Pol</a:t>
            </a:r>
            <a:r>
              <a:rPr lang="pl-PL" sz="2200" b="1" spc="-10" dirty="0" smtClean="0"/>
              <a:t>s</a:t>
            </a:r>
            <a:r>
              <a:rPr lang="pl-PL" sz="2200" b="1" spc="-15" dirty="0" smtClean="0"/>
              <a:t>ka</a:t>
            </a:r>
            <a:r>
              <a:rPr lang="pl-PL" sz="2200" b="1" spc="-5" dirty="0" smtClean="0"/>
              <a:t> </a:t>
            </a:r>
            <a:r>
              <a:rPr lang="pl-PL" sz="2200" b="1" spc="-20" dirty="0" smtClean="0"/>
              <a:t>S.A. – dane skonsolidowane</a:t>
            </a:r>
            <a:br>
              <a:rPr lang="pl-PL" sz="2200" b="1" spc="-20" dirty="0" smtClean="0"/>
            </a:br>
            <a:r>
              <a:rPr lang="pl-PL" sz="2200" b="1" spc="-20" dirty="0" smtClean="0"/>
              <a:t>Wynik</a:t>
            </a:r>
            <a:r>
              <a:rPr lang="pl-PL" sz="2200" b="1" spc="5" dirty="0" smtClean="0"/>
              <a:t> </a:t>
            </a:r>
            <a:r>
              <a:rPr lang="pl-PL" sz="2200" b="1" spc="-20" dirty="0" smtClean="0"/>
              <a:t>fina</a:t>
            </a:r>
            <a:r>
              <a:rPr lang="pl-PL" sz="2200" b="1" spc="-30" dirty="0" smtClean="0"/>
              <a:t>n</a:t>
            </a:r>
            <a:r>
              <a:rPr lang="pl-PL" sz="2200" b="1" spc="-20" dirty="0" smtClean="0"/>
              <a:t>s</a:t>
            </a:r>
            <a:r>
              <a:rPr lang="pl-PL" sz="2200" b="1" spc="-15" dirty="0" smtClean="0"/>
              <a:t>o</a:t>
            </a:r>
            <a:r>
              <a:rPr lang="pl-PL" sz="2200" b="1" spc="-30" dirty="0" smtClean="0"/>
              <a:t>w</a:t>
            </a:r>
            <a:r>
              <a:rPr lang="pl-PL" sz="2200" b="1" spc="-15" dirty="0" smtClean="0"/>
              <a:t>y</a:t>
            </a:r>
            <a:r>
              <a:rPr lang="pl-PL" sz="2200" b="1" spc="15" dirty="0" smtClean="0"/>
              <a:t> wg kwartałów w</a:t>
            </a:r>
            <a:r>
              <a:rPr lang="pl-PL" sz="2200" b="1" spc="-20" dirty="0" smtClean="0"/>
              <a:t> roku 2021</a:t>
            </a:r>
            <a:endParaRPr lang="es-ES" sz="22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29" y="1844824"/>
            <a:ext cx="8381015" cy="361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9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stuaren leku-marka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1</a:t>
            </a:r>
            <a:endParaRPr lang="es-ES" dirty="0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 dirty="0" smtClean="0"/>
              <a:t>Rynek budowlany w Polsce w 2021 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143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5587" y="620688"/>
            <a:ext cx="8572500" cy="8412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0040">
              <a:lnSpc>
                <a:spcPts val="2590"/>
              </a:lnSpc>
              <a:defRPr/>
            </a:pPr>
            <a:r>
              <a:rPr lang="pl-PL" sz="2200" b="1" spc="-30" dirty="0" smtClean="0"/>
              <a:t>G</a:t>
            </a:r>
            <a:r>
              <a:rPr lang="pl-PL" sz="2200" b="1" spc="-20" dirty="0" smtClean="0"/>
              <a:t>rup</a:t>
            </a:r>
            <a:r>
              <a:rPr lang="pl-PL" sz="2200" b="1" spc="-15" dirty="0" smtClean="0"/>
              <a:t>a</a:t>
            </a:r>
            <a:r>
              <a:rPr lang="pl-PL" sz="2200" b="1" dirty="0" smtClean="0"/>
              <a:t> </a:t>
            </a:r>
            <a:r>
              <a:rPr lang="pl-PL" sz="2200" b="1" spc="-20" dirty="0" smtClean="0"/>
              <a:t>ULMA</a:t>
            </a:r>
            <a:r>
              <a:rPr lang="pl-PL" sz="2200" b="1" spc="15" dirty="0" smtClean="0"/>
              <a:t> </a:t>
            </a:r>
            <a:r>
              <a:rPr lang="pl-PL" sz="2200" b="1" spc="-30" dirty="0" err="1" smtClean="0"/>
              <a:t>C</a:t>
            </a:r>
            <a:r>
              <a:rPr lang="pl-PL" sz="2200" b="1" spc="-15" dirty="0" err="1" smtClean="0"/>
              <a:t>onstr</a:t>
            </a:r>
            <a:r>
              <a:rPr lang="pl-PL" sz="2200" b="1" spc="-40" dirty="0" err="1" smtClean="0"/>
              <a:t>u</a:t>
            </a:r>
            <a:r>
              <a:rPr lang="pl-PL" sz="2200" b="1" spc="-20" dirty="0" err="1" smtClean="0"/>
              <a:t>c</a:t>
            </a:r>
            <a:r>
              <a:rPr lang="pl-PL" sz="2200" b="1" spc="-15" dirty="0" err="1" smtClean="0"/>
              <a:t>cion</a:t>
            </a:r>
            <a:r>
              <a:rPr lang="pl-PL" sz="2200" b="1" spc="5" dirty="0" smtClean="0"/>
              <a:t> </a:t>
            </a:r>
            <a:r>
              <a:rPr lang="pl-PL" sz="2200" b="1" spc="-15" dirty="0" smtClean="0"/>
              <a:t>Pol</a:t>
            </a:r>
            <a:r>
              <a:rPr lang="pl-PL" sz="2200" b="1" spc="-10" dirty="0" smtClean="0"/>
              <a:t>s</a:t>
            </a:r>
            <a:r>
              <a:rPr lang="pl-PL" sz="2200" b="1" spc="-15" dirty="0" smtClean="0"/>
              <a:t>ka</a:t>
            </a:r>
            <a:r>
              <a:rPr lang="pl-PL" sz="2200" b="1" spc="-5" dirty="0" smtClean="0"/>
              <a:t> </a:t>
            </a:r>
            <a:r>
              <a:rPr lang="pl-PL" sz="2200" b="1" spc="-20" dirty="0" smtClean="0"/>
              <a:t>S.A. – dane skonsolidowane</a:t>
            </a:r>
            <a:br>
              <a:rPr lang="pl-PL" sz="2200" b="1" spc="-20" dirty="0" smtClean="0"/>
            </a:br>
            <a:r>
              <a:rPr lang="pl-PL" sz="2200" b="1" spc="-20" dirty="0" smtClean="0"/>
              <a:t>analiza sprzedaży oraz % EBITDA wg kwartałów na przestrzeni lat</a:t>
            </a:r>
            <a:endParaRPr lang="es-ES" sz="22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7" y="4089700"/>
            <a:ext cx="4424025" cy="27532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7" y="1381126"/>
            <a:ext cx="4424026" cy="27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74012" y="692696"/>
            <a:ext cx="8572500" cy="7429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0040">
              <a:lnSpc>
                <a:spcPts val="2590"/>
              </a:lnSpc>
              <a:defRPr/>
            </a:pPr>
            <a:r>
              <a:rPr lang="pl-PL" sz="2200" b="1" spc="-20" dirty="0" smtClean="0"/>
              <a:t>ULMA</a:t>
            </a:r>
            <a:r>
              <a:rPr lang="pl-PL" sz="2200" b="1" spc="15" dirty="0" smtClean="0"/>
              <a:t> </a:t>
            </a:r>
            <a:r>
              <a:rPr lang="pl-PL" sz="2200" b="1" spc="-30" dirty="0" err="1" smtClean="0"/>
              <a:t>C</a:t>
            </a:r>
            <a:r>
              <a:rPr lang="pl-PL" sz="2200" b="1" spc="-15" dirty="0" err="1" smtClean="0"/>
              <a:t>onstr</a:t>
            </a:r>
            <a:r>
              <a:rPr lang="pl-PL" sz="2200" b="1" spc="-40" dirty="0" err="1" smtClean="0"/>
              <a:t>u</a:t>
            </a:r>
            <a:r>
              <a:rPr lang="pl-PL" sz="2200" b="1" spc="-20" dirty="0" err="1" smtClean="0"/>
              <a:t>c</a:t>
            </a:r>
            <a:r>
              <a:rPr lang="pl-PL" sz="2200" b="1" spc="-15" dirty="0" err="1" smtClean="0"/>
              <a:t>cion</a:t>
            </a:r>
            <a:r>
              <a:rPr lang="pl-PL" sz="2200" b="1" spc="5" dirty="0" smtClean="0"/>
              <a:t> </a:t>
            </a:r>
            <a:r>
              <a:rPr lang="pl-PL" sz="2200" b="1" spc="-15" dirty="0" smtClean="0"/>
              <a:t>Pol</a:t>
            </a:r>
            <a:r>
              <a:rPr lang="pl-PL" sz="2200" b="1" spc="-10" dirty="0" smtClean="0"/>
              <a:t>s</a:t>
            </a:r>
            <a:r>
              <a:rPr lang="pl-PL" sz="2200" b="1" spc="-15" dirty="0" smtClean="0"/>
              <a:t>ka</a:t>
            </a:r>
            <a:r>
              <a:rPr lang="pl-PL" sz="2200" b="1" spc="-5" dirty="0" smtClean="0"/>
              <a:t> </a:t>
            </a:r>
            <a:r>
              <a:rPr lang="pl-PL" sz="2200" b="1" spc="-20" dirty="0" smtClean="0"/>
              <a:t>S.A. – dane jednostkowe</a:t>
            </a:r>
            <a:br>
              <a:rPr lang="pl-PL" sz="2200" b="1" spc="-20" dirty="0" smtClean="0"/>
            </a:br>
            <a:r>
              <a:rPr lang="pl-PL" sz="2200" b="1" spc="-20" dirty="0" smtClean="0"/>
              <a:t>Wynik</a:t>
            </a:r>
            <a:r>
              <a:rPr lang="pl-PL" sz="2200" b="1" spc="5" dirty="0" smtClean="0"/>
              <a:t> </a:t>
            </a:r>
            <a:r>
              <a:rPr lang="pl-PL" sz="2200" b="1" spc="-20" dirty="0" smtClean="0"/>
              <a:t>fina</a:t>
            </a:r>
            <a:r>
              <a:rPr lang="pl-PL" sz="2200" b="1" spc="-30" dirty="0" smtClean="0"/>
              <a:t>n</a:t>
            </a:r>
            <a:r>
              <a:rPr lang="pl-PL" sz="2200" b="1" spc="-20" dirty="0" smtClean="0"/>
              <a:t>s</a:t>
            </a:r>
            <a:r>
              <a:rPr lang="pl-PL" sz="2200" b="1" spc="-15" dirty="0" smtClean="0"/>
              <a:t>o</a:t>
            </a:r>
            <a:r>
              <a:rPr lang="pl-PL" sz="2200" b="1" spc="-30" dirty="0" smtClean="0"/>
              <a:t>w</a:t>
            </a:r>
            <a:r>
              <a:rPr lang="pl-PL" sz="2200" b="1" spc="-15" dirty="0" smtClean="0"/>
              <a:t>y</a:t>
            </a:r>
            <a:r>
              <a:rPr lang="pl-PL" sz="2200" b="1" spc="15" dirty="0" smtClean="0"/>
              <a:t> </a:t>
            </a:r>
            <a:r>
              <a:rPr lang="pl-PL" sz="2200" b="1" spc="-20" dirty="0" smtClean="0"/>
              <a:t> rok 2021</a:t>
            </a:r>
            <a:r>
              <a:rPr lang="pl-PL" sz="2200" b="1" spc="-5" dirty="0" smtClean="0"/>
              <a:t> </a:t>
            </a:r>
            <a:r>
              <a:rPr lang="pl-PL" sz="2200" b="1" spc="-15" dirty="0" smtClean="0"/>
              <a:t>v</a:t>
            </a:r>
            <a:r>
              <a:rPr lang="pl-PL" sz="2200" b="1" spc="-10" dirty="0" smtClean="0"/>
              <a:t>s</a:t>
            </a:r>
            <a:r>
              <a:rPr lang="pl-PL" sz="2200" b="1" spc="-5" dirty="0" smtClean="0"/>
              <a:t> rok </a:t>
            </a:r>
            <a:r>
              <a:rPr lang="pl-PL" sz="2200" b="1" spc="-20" dirty="0" smtClean="0"/>
              <a:t>2020</a:t>
            </a:r>
            <a:endParaRPr lang="es-ES" sz="2200" b="1" dirty="0"/>
          </a:p>
        </p:txBody>
      </p:sp>
      <p:sp>
        <p:nvSpPr>
          <p:cNvPr id="3" name="pole tekstowe 3"/>
          <p:cNvSpPr txBox="1">
            <a:spLocks noChangeArrowheads="1"/>
          </p:cNvSpPr>
          <p:nvPr/>
        </p:nvSpPr>
        <p:spPr bwMode="auto">
          <a:xfrm>
            <a:off x="107504" y="5517232"/>
            <a:ext cx="8647112" cy="1169551"/>
          </a:xfrm>
          <a:prstGeom prst="rect">
            <a:avLst/>
          </a:prstGeom>
          <a:solidFill>
            <a:srgbClr val="FEFE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1400" b="1" u="sng" dirty="0">
                <a:solidFill>
                  <a:srgbClr val="000000"/>
                </a:solidFill>
              </a:rPr>
              <a:t>Istotne zjawiska:</a:t>
            </a:r>
          </a:p>
          <a:p>
            <a:r>
              <a:rPr lang="pl-PL" altLang="pl-PL" sz="1400" dirty="0" smtClean="0">
                <a:solidFill>
                  <a:srgbClr val="000000"/>
                </a:solidFill>
              </a:rPr>
              <a:t>1. Zmiana </a:t>
            </a:r>
            <a:r>
              <a:rPr lang="pl-PL" altLang="pl-PL" sz="1400" dirty="0">
                <a:solidFill>
                  <a:srgbClr val="000000"/>
                </a:solidFill>
              </a:rPr>
              <a:t>w strukturze sprzedaży w porównaniu z 2021 r.:</a:t>
            </a:r>
            <a:endParaRPr lang="pl-PL" altLang="pl-PL" sz="1400" dirty="0" smtClean="0">
              <a:solidFill>
                <a:srgbClr val="000000"/>
              </a:solidFill>
            </a:endParaRPr>
          </a:p>
          <a:p>
            <a:r>
              <a:rPr lang="pl-PL" altLang="pl-PL" sz="1400" dirty="0" smtClean="0">
                <a:solidFill>
                  <a:srgbClr val="000000"/>
                </a:solidFill>
              </a:rPr>
              <a:t>	Obsługa </a:t>
            </a:r>
            <a:r>
              <a:rPr lang="pl-PL" altLang="pl-PL" sz="1400" dirty="0">
                <a:solidFill>
                  <a:srgbClr val="000000"/>
                </a:solidFill>
              </a:rPr>
              <a:t>budów: </a:t>
            </a:r>
            <a:r>
              <a:rPr lang="pl-PL" altLang="pl-PL" sz="1400" dirty="0" smtClean="0">
                <a:solidFill>
                  <a:srgbClr val="000000"/>
                </a:solidFill>
              </a:rPr>
              <a:t> 		sprzedaż</a:t>
            </a:r>
            <a:r>
              <a:rPr lang="pl-PL" altLang="pl-PL" sz="1400" dirty="0">
                <a:solidFill>
                  <a:srgbClr val="000000"/>
                </a:solidFill>
              </a:rPr>
              <a:t>: </a:t>
            </a:r>
            <a:r>
              <a:rPr lang="pl-PL" altLang="pl-PL" sz="1400" dirty="0" smtClean="0">
                <a:solidFill>
                  <a:srgbClr val="000000"/>
                </a:solidFill>
              </a:rPr>
              <a:t>wzrost </a:t>
            </a:r>
            <a:r>
              <a:rPr lang="pl-PL" altLang="pl-PL" sz="1400" dirty="0">
                <a:solidFill>
                  <a:srgbClr val="000000"/>
                </a:solidFill>
              </a:rPr>
              <a:t>o </a:t>
            </a:r>
            <a:r>
              <a:rPr lang="pl-PL" altLang="pl-PL" sz="1400" dirty="0" smtClean="0">
                <a:solidFill>
                  <a:srgbClr val="000000"/>
                </a:solidFill>
              </a:rPr>
              <a:t>3,4%</a:t>
            </a:r>
            <a:endParaRPr lang="pl-PL" altLang="pl-PL" sz="1400" dirty="0">
              <a:solidFill>
                <a:srgbClr val="000000"/>
              </a:solidFill>
            </a:endParaRPr>
          </a:p>
          <a:p>
            <a:r>
              <a:rPr lang="pl-PL" altLang="pl-PL" sz="1400" dirty="0" smtClean="0">
                <a:solidFill>
                  <a:srgbClr val="000000"/>
                </a:solidFill>
              </a:rPr>
              <a:t>	 Sprzedaż </a:t>
            </a:r>
            <a:r>
              <a:rPr lang="pl-PL" altLang="pl-PL" sz="1400" dirty="0">
                <a:solidFill>
                  <a:srgbClr val="000000"/>
                </a:solidFill>
              </a:rPr>
              <a:t>materiałów budowlanych</a:t>
            </a:r>
            <a:r>
              <a:rPr lang="pl-PL" altLang="pl-PL" sz="1400" dirty="0" smtClean="0">
                <a:solidFill>
                  <a:srgbClr val="000000"/>
                </a:solidFill>
              </a:rPr>
              <a:t>:	sprzedaż</a:t>
            </a:r>
            <a:r>
              <a:rPr lang="pl-PL" altLang="pl-PL" sz="1400" dirty="0">
                <a:solidFill>
                  <a:srgbClr val="000000"/>
                </a:solidFill>
              </a:rPr>
              <a:t>: wzrost o </a:t>
            </a:r>
            <a:r>
              <a:rPr lang="pl-PL" altLang="pl-PL" sz="1400" dirty="0" smtClean="0">
                <a:solidFill>
                  <a:srgbClr val="000000"/>
                </a:solidFill>
              </a:rPr>
              <a:t>75,6%</a:t>
            </a:r>
            <a:endParaRPr lang="pl-PL" altLang="pl-PL" sz="1400" dirty="0">
              <a:solidFill>
                <a:srgbClr val="000000"/>
              </a:solidFill>
            </a:endParaRPr>
          </a:p>
          <a:p>
            <a:pPr eaLnBrk="1" hangingPunct="1"/>
            <a:r>
              <a:rPr lang="pl-PL" altLang="pl-PL" sz="1400" dirty="0" smtClean="0">
                <a:solidFill>
                  <a:srgbClr val="000000"/>
                </a:solidFill>
              </a:rPr>
              <a:t>2. Zmiana </a:t>
            </a:r>
            <a:r>
              <a:rPr lang="pl-PL" altLang="pl-PL" sz="1400" dirty="0">
                <a:solidFill>
                  <a:srgbClr val="000000"/>
                </a:solidFill>
              </a:rPr>
              <a:t>stanu rezerw na należności:		</a:t>
            </a:r>
            <a:r>
              <a:rPr lang="pl-PL" altLang="pl-PL" sz="1400" dirty="0" smtClean="0">
                <a:solidFill>
                  <a:srgbClr val="000000"/>
                </a:solidFill>
              </a:rPr>
              <a:t>0,4m </a:t>
            </a:r>
            <a:r>
              <a:rPr lang="pl-PL" altLang="pl-PL" sz="1400" dirty="0">
                <a:solidFill>
                  <a:srgbClr val="000000"/>
                </a:solidFill>
              </a:rPr>
              <a:t>zł w </a:t>
            </a:r>
            <a:r>
              <a:rPr lang="pl-PL" altLang="pl-PL" sz="1400" dirty="0" smtClean="0">
                <a:solidFill>
                  <a:srgbClr val="000000"/>
                </a:solidFill>
              </a:rPr>
              <a:t>2021 </a:t>
            </a:r>
            <a:r>
              <a:rPr lang="pl-PL" altLang="pl-PL" sz="1400" dirty="0">
                <a:solidFill>
                  <a:srgbClr val="000000"/>
                </a:solidFill>
              </a:rPr>
              <a:t>r. vs. </a:t>
            </a:r>
            <a:r>
              <a:rPr lang="pl-PL" altLang="pl-PL" sz="1400" dirty="0" smtClean="0">
                <a:solidFill>
                  <a:srgbClr val="000000"/>
                </a:solidFill>
              </a:rPr>
              <a:t>0,8m </a:t>
            </a:r>
            <a:r>
              <a:rPr lang="pl-PL" altLang="pl-PL" sz="1400" dirty="0">
                <a:solidFill>
                  <a:srgbClr val="000000"/>
                </a:solidFill>
              </a:rPr>
              <a:t>zł w </a:t>
            </a:r>
            <a:r>
              <a:rPr lang="pl-PL" altLang="pl-PL" sz="1400" dirty="0" smtClean="0">
                <a:solidFill>
                  <a:srgbClr val="000000"/>
                </a:solidFill>
              </a:rPr>
              <a:t>2020 </a:t>
            </a:r>
            <a:r>
              <a:rPr lang="pl-PL" altLang="pl-PL" sz="1400" dirty="0">
                <a:solidFill>
                  <a:srgbClr val="000000"/>
                </a:solidFill>
              </a:rPr>
              <a:t>r.</a:t>
            </a:r>
            <a:endParaRPr lang="pl-PL" altLang="pl-PL" sz="1400" u="sng" dirty="0">
              <a:solidFill>
                <a:srgbClr val="00000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80" y="1484784"/>
            <a:ext cx="784343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85750" y="571499"/>
            <a:ext cx="8572500" cy="8270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0040">
              <a:lnSpc>
                <a:spcPts val="2590"/>
              </a:lnSpc>
              <a:defRPr/>
            </a:pPr>
            <a:r>
              <a:rPr lang="pl-PL" sz="2200" b="1" spc="-20" dirty="0" smtClean="0"/>
              <a:t>ULMA</a:t>
            </a:r>
            <a:r>
              <a:rPr lang="pl-PL" sz="2200" b="1" spc="15" dirty="0" smtClean="0"/>
              <a:t> </a:t>
            </a:r>
            <a:r>
              <a:rPr lang="pl-PL" sz="2200" b="1" spc="-30" dirty="0" err="1" smtClean="0"/>
              <a:t>C</a:t>
            </a:r>
            <a:r>
              <a:rPr lang="pl-PL" sz="2200" b="1" spc="-15" dirty="0" err="1" smtClean="0"/>
              <a:t>onstr</a:t>
            </a:r>
            <a:r>
              <a:rPr lang="pl-PL" sz="2200" b="1" spc="-40" dirty="0" err="1" smtClean="0"/>
              <a:t>u</a:t>
            </a:r>
            <a:r>
              <a:rPr lang="pl-PL" sz="2200" b="1" spc="-20" dirty="0" err="1" smtClean="0"/>
              <a:t>c</a:t>
            </a:r>
            <a:r>
              <a:rPr lang="pl-PL" sz="2200" b="1" spc="-15" dirty="0" err="1" smtClean="0"/>
              <a:t>cion</a:t>
            </a:r>
            <a:r>
              <a:rPr lang="pl-PL" sz="2200" b="1" spc="5" dirty="0" smtClean="0"/>
              <a:t> </a:t>
            </a:r>
            <a:r>
              <a:rPr lang="pl-PL" sz="2200" b="1" spc="-15" dirty="0" smtClean="0"/>
              <a:t>Pol</a:t>
            </a:r>
            <a:r>
              <a:rPr lang="pl-PL" sz="2200" b="1" spc="-10" dirty="0" smtClean="0"/>
              <a:t>s</a:t>
            </a:r>
            <a:r>
              <a:rPr lang="pl-PL" sz="2200" b="1" spc="-15" dirty="0" smtClean="0"/>
              <a:t>ka</a:t>
            </a:r>
            <a:r>
              <a:rPr lang="pl-PL" sz="2200" b="1" spc="-5" dirty="0" smtClean="0"/>
              <a:t> </a:t>
            </a:r>
            <a:r>
              <a:rPr lang="pl-PL" sz="2200" b="1" spc="-20" dirty="0" smtClean="0"/>
              <a:t>S.A. – dane jednostkowe</a:t>
            </a:r>
            <a:br>
              <a:rPr lang="pl-PL" sz="2200" b="1" spc="-20" dirty="0" smtClean="0"/>
            </a:br>
            <a:r>
              <a:rPr lang="pl-PL" sz="2200" b="1" spc="-20" dirty="0" smtClean="0"/>
              <a:t>Przepływy netto rok 2021</a:t>
            </a:r>
            <a:r>
              <a:rPr lang="pl-PL" sz="2200" b="1" spc="-5" dirty="0" smtClean="0"/>
              <a:t> </a:t>
            </a:r>
            <a:r>
              <a:rPr lang="pl-PL" sz="2200" b="1" spc="-15" dirty="0" smtClean="0"/>
              <a:t>v</a:t>
            </a:r>
            <a:r>
              <a:rPr lang="pl-PL" sz="2200" b="1" spc="-10" dirty="0" smtClean="0"/>
              <a:t>s</a:t>
            </a:r>
            <a:r>
              <a:rPr lang="pl-PL" sz="2200" b="1" spc="-5" dirty="0" smtClean="0"/>
              <a:t> rok </a:t>
            </a:r>
            <a:r>
              <a:rPr lang="pl-PL" sz="2200" b="1" spc="-20" dirty="0" smtClean="0"/>
              <a:t>2020</a:t>
            </a:r>
            <a:endParaRPr lang="es-ES" sz="22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56087" y="5301208"/>
            <a:ext cx="8647113" cy="1384995"/>
          </a:xfrm>
          <a:prstGeom prst="rect">
            <a:avLst/>
          </a:prstGeom>
          <a:solidFill>
            <a:srgbClr val="FEFEBA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b="1" u="sng" dirty="0">
                <a:solidFill>
                  <a:srgbClr val="000000"/>
                </a:solidFill>
              </a:rPr>
              <a:t>Istotne zjawiska:</a:t>
            </a:r>
            <a:endParaRPr lang="pl-PL" altLang="pl-PL" sz="1400" u="sng" dirty="0">
              <a:solidFill>
                <a:srgbClr val="000000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sz="1400" dirty="0">
                <a:solidFill>
                  <a:prstClr val="black"/>
                </a:solidFill>
              </a:rPr>
              <a:t>Działalność operacyjna: 	nabycie szalunków 	</a:t>
            </a:r>
            <a:r>
              <a:rPr lang="pl-PL" sz="1400" dirty="0" smtClean="0">
                <a:solidFill>
                  <a:prstClr val="black"/>
                </a:solidFill>
              </a:rPr>
              <a:t>50m </a:t>
            </a:r>
            <a:r>
              <a:rPr lang="pl-PL" sz="1400" dirty="0">
                <a:solidFill>
                  <a:prstClr val="black"/>
                </a:solidFill>
              </a:rPr>
              <a:t>zł w </a:t>
            </a:r>
            <a:r>
              <a:rPr lang="pl-PL" sz="1400" dirty="0" smtClean="0">
                <a:solidFill>
                  <a:prstClr val="black"/>
                </a:solidFill>
              </a:rPr>
              <a:t>2021 </a:t>
            </a:r>
            <a:r>
              <a:rPr lang="pl-PL" sz="1400" dirty="0">
                <a:solidFill>
                  <a:prstClr val="black"/>
                </a:solidFill>
              </a:rPr>
              <a:t>r. vs. </a:t>
            </a:r>
            <a:r>
              <a:rPr lang="pl-PL" sz="1400" dirty="0" smtClean="0">
                <a:solidFill>
                  <a:prstClr val="black"/>
                </a:solidFill>
              </a:rPr>
              <a:t>43m </a:t>
            </a:r>
            <a:r>
              <a:rPr lang="pl-PL" sz="1400" dirty="0">
                <a:solidFill>
                  <a:prstClr val="black"/>
                </a:solidFill>
              </a:rPr>
              <a:t>zł w </a:t>
            </a:r>
            <a:r>
              <a:rPr lang="pl-PL" sz="1400" dirty="0" smtClean="0">
                <a:solidFill>
                  <a:prstClr val="black"/>
                </a:solidFill>
              </a:rPr>
              <a:t>2020 </a:t>
            </a:r>
            <a:r>
              <a:rPr lang="pl-PL" sz="1400" dirty="0">
                <a:solidFill>
                  <a:prstClr val="black"/>
                </a:solidFill>
              </a:rPr>
              <a:t>r. 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pl-PL" sz="1400" dirty="0">
                <a:solidFill>
                  <a:prstClr val="black"/>
                </a:solidFill>
              </a:rPr>
              <a:t>Działalności inwestycyjna: </a:t>
            </a:r>
            <a:r>
              <a:rPr lang="pl-PL" sz="1400" dirty="0" smtClean="0">
                <a:solidFill>
                  <a:prstClr val="black"/>
                </a:solidFill>
              </a:rPr>
              <a:t>	sprzedaż gruntu </a:t>
            </a:r>
            <a:r>
              <a:rPr lang="pl-PL" sz="1400" dirty="0">
                <a:solidFill>
                  <a:prstClr val="black"/>
                </a:solidFill>
              </a:rPr>
              <a:t>	</a:t>
            </a:r>
            <a:r>
              <a:rPr lang="pl-PL" sz="1400" dirty="0" smtClean="0">
                <a:solidFill>
                  <a:prstClr val="black"/>
                </a:solidFill>
              </a:rPr>
              <a:t>  9m </a:t>
            </a:r>
            <a:r>
              <a:rPr lang="pl-PL" sz="1400" dirty="0">
                <a:solidFill>
                  <a:prstClr val="black"/>
                </a:solidFill>
              </a:rPr>
              <a:t>zł w 2021 r. (brak w 2020 r.)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sz="1400" dirty="0" smtClean="0">
                <a:solidFill>
                  <a:prstClr val="black"/>
                </a:solidFill>
              </a:rPr>
              <a:t>Działalności </a:t>
            </a:r>
            <a:r>
              <a:rPr lang="pl-PL" sz="1400" dirty="0">
                <a:solidFill>
                  <a:prstClr val="black"/>
                </a:solidFill>
              </a:rPr>
              <a:t>inwestycyjna:	spłata pożyczek 	</a:t>
            </a:r>
            <a:r>
              <a:rPr lang="pl-PL" sz="1400" dirty="0" smtClean="0">
                <a:solidFill>
                  <a:prstClr val="black"/>
                </a:solidFill>
              </a:rPr>
              <a:t>20m </a:t>
            </a:r>
            <a:r>
              <a:rPr lang="pl-PL" sz="1400" dirty="0">
                <a:solidFill>
                  <a:prstClr val="black"/>
                </a:solidFill>
              </a:rPr>
              <a:t>zł w </a:t>
            </a:r>
            <a:r>
              <a:rPr lang="pl-PL" sz="1400" dirty="0" smtClean="0">
                <a:solidFill>
                  <a:prstClr val="black"/>
                </a:solidFill>
              </a:rPr>
              <a:t>2021 </a:t>
            </a:r>
            <a:r>
              <a:rPr lang="pl-PL" sz="1400" dirty="0">
                <a:solidFill>
                  <a:prstClr val="black"/>
                </a:solidFill>
              </a:rPr>
              <a:t>r. vs. 2</a:t>
            </a:r>
            <a:r>
              <a:rPr lang="pl-PL" sz="1400" dirty="0" smtClean="0">
                <a:solidFill>
                  <a:prstClr val="black"/>
                </a:solidFill>
              </a:rPr>
              <a:t>m </a:t>
            </a:r>
            <a:r>
              <a:rPr lang="pl-PL" sz="1400" dirty="0">
                <a:solidFill>
                  <a:prstClr val="black"/>
                </a:solidFill>
              </a:rPr>
              <a:t>zł w </a:t>
            </a:r>
            <a:r>
              <a:rPr lang="pl-PL" sz="1400" dirty="0" smtClean="0">
                <a:solidFill>
                  <a:prstClr val="black"/>
                </a:solidFill>
              </a:rPr>
              <a:t>2020 </a:t>
            </a:r>
            <a:r>
              <a:rPr lang="pl-PL" sz="1400" dirty="0">
                <a:solidFill>
                  <a:prstClr val="black"/>
                </a:solidFill>
              </a:rPr>
              <a:t>r.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sz="1400" dirty="0">
                <a:solidFill>
                  <a:prstClr val="black"/>
                </a:solidFill>
              </a:rPr>
              <a:t>Działalności inwestycyjna:	udzielenie pożyczek 	</a:t>
            </a:r>
            <a:r>
              <a:rPr lang="pl-PL" sz="1400" dirty="0" smtClean="0">
                <a:solidFill>
                  <a:prstClr val="black"/>
                </a:solidFill>
              </a:rPr>
              <a:t>20m </a:t>
            </a:r>
            <a:r>
              <a:rPr lang="pl-PL" sz="1400" dirty="0">
                <a:solidFill>
                  <a:prstClr val="black"/>
                </a:solidFill>
              </a:rPr>
              <a:t>zł w </a:t>
            </a:r>
            <a:r>
              <a:rPr lang="pl-PL" sz="1400" dirty="0" smtClean="0">
                <a:solidFill>
                  <a:prstClr val="black"/>
                </a:solidFill>
              </a:rPr>
              <a:t>2021 </a:t>
            </a:r>
            <a:r>
              <a:rPr lang="pl-PL" sz="1400" dirty="0">
                <a:solidFill>
                  <a:prstClr val="black"/>
                </a:solidFill>
              </a:rPr>
              <a:t>r. vs. </a:t>
            </a:r>
            <a:r>
              <a:rPr lang="pl-PL" sz="1400" dirty="0" smtClean="0">
                <a:solidFill>
                  <a:prstClr val="black"/>
                </a:solidFill>
              </a:rPr>
              <a:t>10m </a:t>
            </a:r>
            <a:r>
              <a:rPr lang="pl-PL" sz="1400" dirty="0">
                <a:solidFill>
                  <a:prstClr val="black"/>
                </a:solidFill>
              </a:rPr>
              <a:t>zł w </a:t>
            </a:r>
            <a:r>
              <a:rPr lang="pl-PL" sz="1400" dirty="0" smtClean="0">
                <a:solidFill>
                  <a:prstClr val="black"/>
                </a:solidFill>
              </a:rPr>
              <a:t>2020 </a:t>
            </a:r>
            <a:r>
              <a:rPr lang="pl-PL" sz="1400" dirty="0">
                <a:solidFill>
                  <a:prstClr val="black"/>
                </a:solidFill>
              </a:rPr>
              <a:t>r.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sz="1400" dirty="0">
                <a:solidFill>
                  <a:prstClr val="black"/>
                </a:solidFill>
              </a:rPr>
              <a:t>Działalność finansowa:	wypłata dywidendy         	</a:t>
            </a:r>
            <a:r>
              <a:rPr lang="pl-PL" sz="1400" dirty="0" smtClean="0">
                <a:solidFill>
                  <a:prstClr val="black"/>
                </a:solidFill>
              </a:rPr>
              <a:t>40m </a:t>
            </a:r>
            <a:r>
              <a:rPr lang="pl-PL" sz="1400" dirty="0">
                <a:solidFill>
                  <a:prstClr val="black"/>
                </a:solidFill>
              </a:rPr>
              <a:t>zł w </a:t>
            </a:r>
            <a:r>
              <a:rPr lang="pl-PL" sz="1400" dirty="0" smtClean="0">
                <a:solidFill>
                  <a:prstClr val="black"/>
                </a:solidFill>
              </a:rPr>
              <a:t>2021 </a:t>
            </a:r>
            <a:r>
              <a:rPr lang="pl-PL" sz="1400" dirty="0">
                <a:solidFill>
                  <a:prstClr val="black"/>
                </a:solidFill>
              </a:rPr>
              <a:t>r. vs. </a:t>
            </a:r>
            <a:r>
              <a:rPr lang="pl-PL" sz="1400" dirty="0" smtClean="0">
                <a:solidFill>
                  <a:prstClr val="black"/>
                </a:solidFill>
              </a:rPr>
              <a:t>14m </a:t>
            </a:r>
            <a:r>
              <a:rPr lang="pl-PL" sz="1400" dirty="0">
                <a:solidFill>
                  <a:prstClr val="black"/>
                </a:solidFill>
              </a:rPr>
              <a:t>zł w </a:t>
            </a:r>
            <a:r>
              <a:rPr lang="pl-PL" sz="1400" dirty="0" smtClean="0">
                <a:solidFill>
                  <a:prstClr val="black"/>
                </a:solidFill>
              </a:rPr>
              <a:t>2020 </a:t>
            </a:r>
            <a:r>
              <a:rPr lang="pl-PL" sz="1400" dirty="0">
                <a:solidFill>
                  <a:prstClr val="black"/>
                </a:solidFill>
              </a:rPr>
              <a:t>r.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49" y="1556792"/>
            <a:ext cx="810559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85750" y="571499"/>
            <a:ext cx="8572500" cy="8270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0040">
              <a:lnSpc>
                <a:spcPts val="2590"/>
              </a:lnSpc>
              <a:defRPr/>
            </a:pPr>
            <a:r>
              <a:rPr lang="pl-PL" sz="2200" b="1" spc="-20" dirty="0" smtClean="0"/>
              <a:t>Zdarzenie po dacie bilansowej – wojna na Ukrainie</a:t>
            </a:r>
            <a:endParaRPr lang="es-ES" sz="2200" b="1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246300"/>
              </p:ext>
            </p:extLst>
          </p:nvPr>
        </p:nvGraphicFramePr>
        <p:xfrm>
          <a:off x="1115616" y="986376"/>
          <a:ext cx="6552726" cy="3450736"/>
        </p:xfrm>
        <a:graphic>
          <a:graphicData uri="http://schemas.openxmlformats.org/drawingml/2006/table">
            <a:tbl>
              <a:tblPr firstRow="1" firstCol="1" bandRow="1"/>
              <a:tblGrid>
                <a:gridCol w="3069921">
                  <a:extLst>
                    <a:ext uri="{9D8B030D-6E8A-4147-A177-3AD203B41FA5}">
                      <a16:colId xmlns:a16="http://schemas.microsoft.com/office/drawing/2014/main" val="4161117037"/>
                    </a:ext>
                  </a:extLst>
                </a:gridCol>
                <a:gridCol w="1229990">
                  <a:extLst>
                    <a:ext uri="{9D8B030D-6E8A-4147-A177-3AD203B41FA5}">
                      <a16:colId xmlns:a16="http://schemas.microsoft.com/office/drawing/2014/main" val="3093078079"/>
                    </a:ext>
                  </a:extLst>
                </a:gridCol>
                <a:gridCol w="204277">
                  <a:extLst>
                    <a:ext uri="{9D8B030D-6E8A-4147-A177-3AD203B41FA5}">
                      <a16:colId xmlns:a16="http://schemas.microsoft.com/office/drawing/2014/main" val="3579445399"/>
                    </a:ext>
                  </a:extLst>
                </a:gridCol>
                <a:gridCol w="1229990">
                  <a:extLst>
                    <a:ext uri="{9D8B030D-6E8A-4147-A177-3AD203B41FA5}">
                      <a16:colId xmlns:a16="http://schemas.microsoft.com/office/drawing/2014/main" val="972498435"/>
                    </a:ext>
                  </a:extLst>
                </a:gridCol>
                <a:gridCol w="204998">
                  <a:extLst>
                    <a:ext uri="{9D8B030D-6E8A-4147-A177-3AD203B41FA5}">
                      <a16:colId xmlns:a16="http://schemas.microsoft.com/office/drawing/2014/main" val="2089480736"/>
                    </a:ext>
                  </a:extLst>
                </a:gridCol>
                <a:gridCol w="613550">
                  <a:extLst>
                    <a:ext uri="{9D8B030D-6E8A-4147-A177-3AD203B41FA5}">
                      <a16:colId xmlns:a16="http://schemas.microsoft.com/office/drawing/2014/main" val="242536370"/>
                    </a:ext>
                  </a:extLst>
                </a:gridCol>
              </a:tblGrid>
              <a:tr h="770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Dane bilanse wg stanu na 31.12.2021 r.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1" i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 Kapitałowa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Ulma Construccion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ULMA Opalubka Ukraina </a:t>
                      </a:r>
                      <a:endParaRPr lang="pl-PL" sz="10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</a:t>
                      </a: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z o.o.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Udział %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351241"/>
                  </a:ext>
                </a:extLst>
              </a:tr>
              <a:tr h="1966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dane w tys. zł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Polska S.A.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12687"/>
                  </a:ext>
                </a:extLst>
              </a:tr>
              <a:tr h="196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AKTYWA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92722"/>
                  </a:ext>
                </a:extLst>
              </a:tr>
              <a:tr h="187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I. Aktywa trwałe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283 518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37 260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13,1%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50172"/>
                  </a:ext>
                </a:extLst>
              </a:tr>
              <a:tr h="187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w tym systemy szalunkowe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190 021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2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34 937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2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18,4%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745992"/>
                  </a:ext>
                </a:extLst>
              </a:tr>
              <a:tr h="187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II. Aktywa obrotowe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117 342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2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18 696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2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15,9%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598396"/>
                  </a:ext>
                </a:extLst>
              </a:tr>
              <a:tr h="206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Aktywa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razem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400 860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2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55 956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2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14,0%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511517"/>
                  </a:ext>
                </a:extLst>
              </a:tr>
              <a:tr h="187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59816"/>
                  </a:ext>
                </a:extLst>
              </a:tr>
              <a:tr h="206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KAPITAŁ WŁASNY I ZOBOWIĄZANIA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06194"/>
                  </a:ext>
                </a:extLst>
              </a:tr>
              <a:tr h="187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I. Kapitał własny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335 434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2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42 264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2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12,6%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423692"/>
                  </a:ext>
                </a:extLst>
              </a:tr>
              <a:tr h="187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Zysk netto okresu obrotowego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24 978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2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9 555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2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38,3%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978596"/>
                  </a:ext>
                </a:extLst>
              </a:tr>
              <a:tr h="187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Zobowiązania długoterminowe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18 051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2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2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943449"/>
                  </a:ext>
                </a:extLst>
              </a:tr>
              <a:tr h="187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Zobowiązania krótkoterminowe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47 375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2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13 692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2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28,9%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842007"/>
                  </a:ext>
                </a:extLst>
              </a:tr>
              <a:tr h="187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Zobowiązania razem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65 426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2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13 692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2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20,9%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856763"/>
                  </a:ext>
                </a:extLst>
              </a:tr>
              <a:tr h="187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Kapitał własny i zobowiązania razem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400 860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2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55 956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2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14,0%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06307"/>
                  </a:ext>
                </a:extLst>
              </a:tr>
            </a:tbl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107504" y="4566027"/>
            <a:ext cx="8750746" cy="2031325"/>
          </a:xfrm>
          <a:prstGeom prst="rect">
            <a:avLst/>
          </a:prstGeom>
          <a:solidFill>
            <a:srgbClr val="FEFEBA"/>
          </a:solidFill>
        </p:spPr>
        <p:txBody>
          <a:bodyPr wrap="square">
            <a:spAutoFit/>
          </a:bodyPr>
          <a:lstStyle/>
          <a:p>
            <a:r>
              <a:rPr lang="pl-PL" sz="1400" dirty="0" smtClean="0"/>
              <a:t>Wojna na Ukrainie została potraktowana jako </a:t>
            </a:r>
            <a:r>
              <a:rPr lang="pl-PL" sz="1400" dirty="0"/>
              <a:t>zdarzenie po dacie bilansowej, które nie wymaga korekt kwot ujętych w skonsolidowanym sprawozdaniu finansowym Spółki i Grupy na dzień 31 grudnia 2021 roku, a którego skutki należy </a:t>
            </a:r>
            <a:r>
              <a:rPr lang="pl-PL" sz="1400" dirty="0" smtClean="0"/>
              <a:t>ujawnić (MSR 10). Dlatego odpowiednie pozycje bilansowe</a:t>
            </a:r>
            <a:r>
              <a:rPr lang="pl-PL" sz="1400" dirty="0"/>
              <a:t> </a:t>
            </a:r>
            <a:r>
              <a:rPr lang="pl-PL" sz="1400" dirty="0" smtClean="0"/>
              <a:t>(pozycje </a:t>
            </a:r>
            <a:r>
              <a:rPr lang="pl-PL" sz="1400" dirty="0"/>
              <a:t>pieniężne oraz pozycje </a:t>
            </a:r>
            <a:r>
              <a:rPr lang="pl-PL" sz="1400" dirty="0" smtClean="0"/>
              <a:t>majątkowe) </a:t>
            </a:r>
            <a:r>
              <a:rPr lang="pl-PL" sz="1400" dirty="0"/>
              <a:t>nie zostały </a:t>
            </a:r>
            <a:r>
              <a:rPr lang="pl-PL" sz="1400" dirty="0" smtClean="0"/>
              <a:t>skorygowane za </a:t>
            </a:r>
            <a:r>
              <a:rPr lang="pl-PL" sz="1400" dirty="0"/>
              <a:t>wyjątkiem utworzenia dodatkowego odpisu na oczekiwane straty kredytowe w wysokości 1 504 tys. zł</a:t>
            </a:r>
            <a:r>
              <a:rPr lang="pl-PL" sz="1400" dirty="0" smtClean="0"/>
              <a:t>.</a:t>
            </a:r>
            <a:r>
              <a:rPr lang="pl-PL" sz="1400" b="1" dirty="0" smtClean="0"/>
              <a:t/>
            </a:r>
            <a:br>
              <a:rPr lang="pl-PL" sz="1400" b="1" dirty="0" smtClean="0"/>
            </a:br>
            <a:endParaRPr lang="pl-PL" sz="1400" b="1" dirty="0" smtClean="0"/>
          </a:p>
          <a:p>
            <a:r>
              <a:rPr lang="pl-PL" sz="1400" dirty="0" smtClean="0">
                <a:solidFill>
                  <a:prstClr val="black"/>
                </a:solidFill>
              </a:rPr>
              <a:t>W dniu 11 kwietnia 2022 r. Zarząd Grupy Kapitałowej zdecydował o utworzeniu odpisu w wys. ok </a:t>
            </a:r>
            <a:r>
              <a:rPr lang="pl-PL" sz="1400" b="1" dirty="0" smtClean="0">
                <a:solidFill>
                  <a:prstClr val="black"/>
                </a:solidFill>
              </a:rPr>
              <a:t>5m zł </a:t>
            </a:r>
            <a:r>
              <a:rPr lang="pl-PL" sz="1400" dirty="0" smtClean="0">
                <a:solidFill>
                  <a:prstClr val="black"/>
                </a:solidFill>
              </a:rPr>
              <a:t>stanowiącego szacunek ryzyka trwałej utraty środków trwałych i zapasów stanowiących równowartość około </a:t>
            </a:r>
            <a:r>
              <a:rPr lang="pl-PL" sz="1400" b="1" dirty="0" smtClean="0">
                <a:solidFill>
                  <a:prstClr val="black"/>
                </a:solidFill>
              </a:rPr>
              <a:t>15%</a:t>
            </a:r>
            <a:r>
              <a:rPr lang="pl-PL" sz="1400" dirty="0" smtClean="0">
                <a:solidFill>
                  <a:prstClr val="black"/>
                </a:solidFill>
              </a:rPr>
              <a:t> wszystkich aktywów objętych analizą. W kolejnych okresach wartość ta będzie ulegała aktualizacji, aż do określenia ostatecznych wartości oznaczonych na podstawie przeprowadzonych pełnych inwentaryzacji majątku.</a:t>
            </a:r>
            <a:endParaRPr lang="pl-PL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www.ulmaconstruction.pl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63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1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altLang="pl-PL" sz="1600" dirty="0">
                <a:solidFill>
                  <a:srgbClr val="404040"/>
                </a:solidFill>
              </a:rPr>
              <a:t>Podstawowe wskaźniki makroekonomiczne </a:t>
            </a:r>
            <a:r>
              <a:rPr lang="pl-PL" altLang="pl-PL" sz="1600" dirty="0" smtClean="0">
                <a:solidFill>
                  <a:srgbClr val="404040"/>
                </a:solidFill>
              </a:rPr>
              <a:t>2021 </a:t>
            </a:r>
            <a:r>
              <a:rPr lang="pl-PL" altLang="pl-PL" sz="1600" dirty="0">
                <a:solidFill>
                  <a:srgbClr val="404040"/>
                </a:solidFill>
              </a:rPr>
              <a:t>vs </a:t>
            </a:r>
            <a:r>
              <a:rPr lang="pl-PL" altLang="pl-PL" sz="1600" dirty="0" smtClean="0">
                <a:solidFill>
                  <a:srgbClr val="404040"/>
                </a:solidFill>
              </a:rPr>
              <a:t>2020</a:t>
            </a:r>
            <a:endParaRPr lang="es-ES" altLang="pl-PL" sz="1600" dirty="0">
              <a:solidFill>
                <a:srgbClr val="404040"/>
              </a:solidFill>
            </a:endParaRPr>
          </a:p>
          <a:p>
            <a:endParaRPr lang="es-ES" dirty="0"/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Rynek budowlany w Polsce w 2021 r</a:t>
            </a:r>
            <a:r>
              <a:rPr lang="pl-PL" dirty="0" smtClean="0"/>
              <a:t>.</a:t>
            </a:r>
            <a:endParaRPr lang="es-ES" dirty="0"/>
          </a:p>
        </p:txBody>
      </p:sp>
      <p:sp>
        <p:nvSpPr>
          <p:cNvPr id="8" name="pole tekstowe 5"/>
          <p:cNvSpPr txBox="1">
            <a:spLocks noChangeArrowheads="1"/>
          </p:cNvSpPr>
          <p:nvPr/>
        </p:nvSpPr>
        <p:spPr bwMode="auto">
          <a:xfrm>
            <a:off x="1403648" y="6473720"/>
            <a:ext cx="5257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1400" i="1" dirty="0"/>
              <a:t>Źródło: GUS; dane wstępne </a:t>
            </a:r>
            <a:r>
              <a:rPr lang="pl-PL" altLang="pl-PL" sz="1400" i="1" dirty="0" smtClean="0"/>
              <a:t>2021 </a:t>
            </a:r>
            <a:r>
              <a:rPr lang="pl-PL" altLang="pl-PL" sz="1400" i="1" dirty="0"/>
              <a:t>vs dane za </a:t>
            </a:r>
            <a:r>
              <a:rPr lang="pl-PL" altLang="pl-PL" sz="1400" i="1" dirty="0" smtClean="0"/>
              <a:t>2020</a:t>
            </a:r>
            <a:endParaRPr lang="pl-PL" altLang="pl-PL" sz="1400" i="1" dirty="0"/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C22B6B0E-2F22-4537-BBA9-206EB46FF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362470"/>
              </p:ext>
            </p:extLst>
          </p:nvPr>
        </p:nvGraphicFramePr>
        <p:xfrm>
          <a:off x="1416061" y="2170232"/>
          <a:ext cx="6911975" cy="3546477"/>
        </p:xfrm>
        <a:graphic>
          <a:graphicData uri="http://schemas.openxmlformats.org/drawingml/2006/table">
            <a:tbl>
              <a:tblPr/>
              <a:tblGrid>
                <a:gridCol w="3985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0044">
                <a:tc>
                  <a:txBody>
                    <a:bodyPr/>
                    <a:lstStyle/>
                    <a:p>
                      <a:pPr algn="ctr" fontAlgn="b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  <a:p>
                      <a:pPr algn="ctr" fontAlgn="b"/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7086" marR="7086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109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Dynamika PKB</a:t>
                      </a:r>
                    </a:p>
                  </a:txBody>
                  <a:tcPr marL="7086" marR="7086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5,7%</a:t>
                      </a:r>
                    </a:p>
                  </a:txBody>
                  <a:tcPr marL="7086" marR="7086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B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-2,5%</a:t>
                      </a:r>
                    </a:p>
                  </a:txBody>
                  <a:tcPr marL="7086" marR="7086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98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Inflacja (CPI)</a:t>
                      </a:r>
                    </a:p>
                  </a:txBody>
                  <a:tcPr marL="7086" marR="7086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5,1%</a:t>
                      </a:r>
                    </a:p>
                  </a:txBody>
                  <a:tcPr marL="28575" marR="28575" marT="28561" marB="285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B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3,4%</a:t>
                      </a:r>
                    </a:p>
                  </a:txBody>
                  <a:tcPr marL="28575" marR="28575" marT="28561" marB="2856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851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Stopa bezrobocia (na koniec okresu)</a:t>
                      </a:r>
                    </a:p>
                  </a:txBody>
                  <a:tcPr marL="7086" marR="7086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5,4%</a:t>
                      </a:r>
                    </a:p>
                  </a:txBody>
                  <a:tcPr marL="28575" marR="28575" marT="28561" marB="285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B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6,3%</a:t>
                      </a:r>
                    </a:p>
                  </a:txBody>
                  <a:tcPr marL="28575" marR="28575" marT="28561" marB="2856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724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Dynamika nakładów brutto na środki trwałe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8,0%</a:t>
                      </a:r>
                    </a:p>
                  </a:txBody>
                  <a:tcPr marL="7086" marR="7086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B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-9,0%</a:t>
                      </a:r>
                    </a:p>
                  </a:txBody>
                  <a:tcPr marL="7086" marR="7086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766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Dynamika produkcji budowlano-montażowej (pow. 9 pracowników)</a:t>
                      </a:r>
                    </a:p>
                  </a:txBody>
                  <a:tcPr marL="7086" marR="7086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7,4%</a:t>
                      </a:r>
                      <a:endParaRPr lang="pl-PL" dirty="0"/>
                    </a:p>
                  </a:txBody>
                  <a:tcPr marL="7086" marR="7086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B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0,4%</a:t>
                      </a:r>
                      <a:endParaRPr lang="pl-PL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86" marR="7086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6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1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sz="1600" b="1" dirty="0"/>
              <a:t>Dynamika produkcji budowlano-montażowej </a:t>
            </a:r>
            <a:r>
              <a:rPr lang="pl-PL" sz="1600" b="1" dirty="0" smtClean="0"/>
              <a:t>2021 </a:t>
            </a:r>
            <a:r>
              <a:rPr lang="pl-PL" sz="1600" b="1" dirty="0"/>
              <a:t>vs </a:t>
            </a:r>
            <a:r>
              <a:rPr lang="pl-PL" sz="1600" b="1" dirty="0" smtClean="0"/>
              <a:t>2020 </a:t>
            </a:r>
          </a:p>
          <a:p>
            <a:r>
              <a:rPr lang="pl-PL" dirty="0" smtClean="0"/>
              <a:t>(</a:t>
            </a:r>
            <a:r>
              <a:rPr lang="pl-PL" dirty="0"/>
              <a:t>dla firm zatrudniających pow. 9 pracowników, </a:t>
            </a:r>
            <a:r>
              <a:rPr lang="pl-PL" dirty="0" smtClean="0"/>
              <a:t>m/m)</a:t>
            </a:r>
          </a:p>
          <a:p>
            <a:r>
              <a:rPr lang="pl-PL" b="1" dirty="0" smtClean="0"/>
              <a:t>Zmiany </a:t>
            </a:r>
            <a:r>
              <a:rPr lang="pl-PL" b="1" dirty="0"/>
              <a:t>nominalne skorygowane o dynamikę cen</a:t>
            </a:r>
            <a:endParaRPr lang="es-ES" dirty="0"/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Rynek budowlany w Polsce w 2021 r</a:t>
            </a:r>
            <a:r>
              <a:rPr lang="pl-PL" dirty="0" smtClean="0"/>
              <a:t>.</a:t>
            </a:r>
            <a:endParaRPr lang="es-ES" dirty="0"/>
          </a:p>
        </p:txBody>
      </p:sp>
      <p:sp>
        <p:nvSpPr>
          <p:cNvPr id="7" name="pole tekstowe 3">
            <a:extLst>
              <a:ext uri="{FF2B5EF4-FFF2-40B4-BE49-F238E27FC236}">
                <a16:creationId xmlns:a16="http://schemas.microsoft.com/office/drawing/2014/main" id="{508A49E4-3A28-47A9-AB7E-323ACA327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6309320"/>
            <a:ext cx="73397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1200" i="1" dirty="0"/>
              <a:t>Źródło: GUS</a:t>
            </a:r>
          </a:p>
          <a:p>
            <a:pPr eaLnBrk="1" hangingPunct="1"/>
            <a:r>
              <a:rPr lang="pl-PL" altLang="pl-PL" sz="1200" i="1" dirty="0"/>
              <a:t>Dynamika zmian PBM w poszczególnych miesiącach w stosunku do analogicznego miesiąca poprzedniego roku</a:t>
            </a:r>
          </a:p>
        </p:txBody>
      </p:sp>
      <p:graphicFrame>
        <p:nvGraphicFramePr>
          <p:cNvPr id="8" name="Wykres 5">
            <a:extLst>
              <a:ext uri="{FF2B5EF4-FFF2-40B4-BE49-F238E27FC236}">
                <a16:creationId xmlns:a16="http://schemas.microsoft.com/office/drawing/2014/main" id="{9FCEDC59-4134-43C8-B302-0BF6A022BC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5427422"/>
              </p:ext>
            </p:extLst>
          </p:nvPr>
        </p:nvGraphicFramePr>
        <p:xfrm>
          <a:off x="1763688" y="2596566"/>
          <a:ext cx="5788496" cy="374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08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1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sz="1400" b="1" dirty="0"/>
              <a:t>Produkcja </a:t>
            </a:r>
            <a:r>
              <a:rPr lang="pl-PL" sz="1400" b="1" dirty="0" smtClean="0"/>
              <a:t>budowlano </a:t>
            </a:r>
            <a:r>
              <a:rPr lang="pl-PL" sz="1400" b="1" dirty="0"/>
              <a:t>– montażowa w </a:t>
            </a:r>
            <a:r>
              <a:rPr lang="pl-PL" sz="1400" b="1"/>
              <a:t>Polsce </a:t>
            </a:r>
            <a:r>
              <a:rPr lang="pl-PL" sz="1400" b="1" smtClean="0"/>
              <a:t>2021 </a:t>
            </a:r>
            <a:r>
              <a:rPr lang="pl-PL" sz="1400" b="1"/>
              <a:t>vs </a:t>
            </a:r>
            <a:r>
              <a:rPr lang="pl-PL" sz="1400" b="1" smtClean="0"/>
              <a:t>2020</a:t>
            </a:r>
            <a:endParaRPr lang="pl-PL" sz="1400" b="1" dirty="0" smtClean="0"/>
          </a:p>
          <a:p>
            <a:r>
              <a:rPr lang="pl-PL" sz="1400" dirty="0"/>
              <a:t>Obszar działania ULMA CONSTRUCCION POLSKA S.A. w porównaniu z całym rynkiem budowlanym dla firm zatrudniających &gt;9 osób</a:t>
            </a:r>
          </a:p>
          <a:p>
            <a:endParaRPr lang="es-ES" sz="1400" dirty="0"/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Rynek budowlany w Polsce w 2021 r</a:t>
            </a:r>
            <a:r>
              <a:rPr lang="pl-PL" dirty="0" smtClean="0"/>
              <a:t>.</a:t>
            </a:r>
            <a:endParaRPr lang="es-ES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261824"/>
              </p:ext>
            </p:extLst>
          </p:nvPr>
        </p:nvGraphicFramePr>
        <p:xfrm>
          <a:off x="1691680" y="2820405"/>
          <a:ext cx="6642100" cy="3199130"/>
        </p:xfrm>
        <a:graphic>
          <a:graphicData uri="http://schemas.openxmlformats.org/drawingml/2006/table">
            <a:tbl>
              <a:tblPr/>
              <a:tblGrid>
                <a:gridCol w="4610100">
                  <a:extLst>
                    <a:ext uri="{9D8B030D-6E8A-4147-A177-3AD203B41FA5}">
                      <a16:colId xmlns:a16="http://schemas.microsoft.com/office/drawing/2014/main" val="6079471"/>
                    </a:ext>
                  </a:extLst>
                </a:gridCol>
                <a:gridCol w="646484">
                  <a:extLst>
                    <a:ext uri="{9D8B030D-6E8A-4147-A177-3AD203B41FA5}">
                      <a16:colId xmlns:a16="http://schemas.microsoft.com/office/drawing/2014/main" val="574453371"/>
                    </a:ext>
                  </a:extLst>
                </a:gridCol>
                <a:gridCol w="598116">
                  <a:extLst>
                    <a:ext uri="{9D8B030D-6E8A-4147-A177-3AD203B41FA5}">
                      <a16:colId xmlns:a16="http://schemas.microsoft.com/office/drawing/2014/main" val="510334025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4207102875"/>
                    </a:ext>
                  </a:extLst>
                </a:gridCol>
              </a:tblGrid>
              <a:tr h="290830">
                <a:tc>
                  <a:txBody>
                    <a:bodyPr/>
                    <a:lstStyle/>
                    <a:p>
                      <a:pPr algn="l" fontAlgn="ctr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633420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l" fontAlgn="ctr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r/r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322302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Sektor Mieszkaniowy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20 791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402484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Sektor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Niemieszkaniowy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20 497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21 302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127267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Sektor Inżynieryjny (mosty, wiadukty, tunele itp. Obiekty inż..)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4 182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794356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Sektor Przemysłowy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19 492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38561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 sektory obsługiwane przez ULMA CONCTRUCCION POLSKA S. A.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69 369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64 982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975603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Pozostałe cześć sektorów Inżynieryjnego i Przemysłowego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50 806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46 900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582966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w tym drogi i koleje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31 390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29 908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92329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Produkcja budowlano - montażowa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120 175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111 882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37489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389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2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1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 smtClean="0"/>
              <a:t>Według </a:t>
            </a:r>
            <a:r>
              <a:rPr lang="pl-PL" dirty="0"/>
              <a:t>wstępnego szacunku Głównego Urzędu Statystycznego produkt krajowy brutto (PKB) w 2021 roku </a:t>
            </a:r>
            <a:r>
              <a:rPr lang="pl-PL" dirty="0" smtClean="0"/>
              <a:t>był wyższy </a:t>
            </a:r>
            <a:r>
              <a:rPr lang="pl-PL" dirty="0"/>
              <a:t>o 5,7% w porównaniu z 2020 r. </a:t>
            </a:r>
            <a:endParaRPr lang="pl-PL" dirty="0" smtClean="0"/>
          </a:p>
          <a:p>
            <a:r>
              <a:rPr lang="pl-PL" dirty="0"/>
              <a:t>Rok 2021 to czas znaczącego wzrostu cen i bardzo wysokiej inflacji. Jak podaje GUS w samym grudniu wyniosła ona 8,6% (jest to najwyższy wzrost od 22 lat</a:t>
            </a:r>
            <a:r>
              <a:rPr lang="pl-PL" dirty="0" smtClean="0"/>
              <a:t>).</a:t>
            </a:r>
          </a:p>
          <a:p>
            <a:r>
              <a:rPr lang="pl-PL" dirty="0"/>
              <a:t>W</a:t>
            </a:r>
            <a:r>
              <a:rPr lang="pl-PL" dirty="0" smtClean="0"/>
              <a:t> </a:t>
            </a:r>
            <a:r>
              <a:rPr lang="pl-PL" dirty="0"/>
              <a:t>całym 2021 roku średnioroczna inflacja osiągnęła 5,1%.</a:t>
            </a:r>
            <a:endParaRPr lang="pl-PL" dirty="0" smtClean="0"/>
          </a:p>
          <a:p>
            <a:r>
              <a:rPr lang="pl-PL" dirty="0" smtClean="0"/>
              <a:t>Wg wstępnych </a:t>
            </a:r>
            <a:r>
              <a:rPr lang="pl-PL" dirty="0"/>
              <a:t>danych GUS w całym 2021 roku produkcja budowlano-montażowa wzrosła nominalnie o 7,4% r/r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sz="1600" b="1" u="sng" dirty="0" smtClean="0"/>
              <a:t>BUDOWNICTWO MIESZKANIOWE</a:t>
            </a:r>
          </a:p>
          <a:p>
            <a:r>
              <a:rPr lang="pl-PL" dirty="0"/>
              <a:t>Według wstępnych danych GUS w 2021 r. produkcja budowlano-montażowa dla budownictwa mieszkaniowego wzrosła o 7,5% r/r</a:t>
            </a:r>
            <a:r>
              <a:rPr lang="pl-PL" dirty="0" smtClean="0"/>
              <a:t>.</a:t>
            </a:r>
          </a:p>
          <a:p>
            <a:r>
              <a:rPr lang="pl-PL" dirty="0"/>
              <a:t>W roku ubiegłym w Polsce oddano do użytku 234 718 mieszkań, co jest wynikiem lepszym od tego z 2020 r. o ponad 6</a:t>
            </a:r>
            <a:r>
              <a:rPr lang="pl-PL" dirty="0" smtClean="0"/>
              <a:t>%.</a:t>
            </a:r>
          </a:p>
          <a:p>
            <a:r>
              <a:rPr lang="pl-PL" dirty="0"/>
              <a:t>W 2021 r. wydano pozwolenia lub dokonano zgłoszenia budowy 340,6 tys. mieszkań, tj. o 23,3% więcej niż w 2020 </a:t>
            </a:r>
            <a:r>
              <a:rPr lang="pl-PL" dirty="0" smtClean="0"/>
              <a:t>roku.</a:t>
            </a:r>
          </a:p>
          <a:p>
            <a:r>
              <a:rPr lang="pl-PL" dirty="0" smtClean="0"/>
              <a:t>Ilość </a:t>
            </a:r>
            <a:r>
              <a:rPr lang="pl-PL" dirty="0"/>
              <a:t>mieszkań, których budowę rozpoczęto wyniosła 277,4 tys., tj. o 23,9% więcej niż przed rokiem. </a:t>
            </a:r>
            <a:endParaRPr lang="pl-PL" dirty="0" smtClean="0"/>
          </a:p>
          <a:p>
            <a:r>
              <a:rPr lang="pl-PL" dirty="0"/>
              <a:t>W </a:t>
            </a:r>
            <a:r>
              <a:rPr lang="pl-PL" dirty="0" smtClean="0"/>
              <a:t>obszarze </a:t>
            </a:r>
            <a:r>
              <a:rPr lang="pl-PL" dirty="0"/>
              <a:t>kredytów mieszkaniowych w grudniu odnotowano wzrost ich ilości o 12% r/r, natomiast pod względem wartości wzrost ten wyniósł 28% r/r. W całym 2021 r. liczba udzielonych kredytów mieszkaniowych wyniosła  272,1 tys. (+25,4% r/r), a ich łączna wartość to 88,689 mld zł (+40,1% r/r). </a:t>
            </a:r>
            <a:endParaRPr lang="pl-PL" dirty="0" smtClean="0"/>
          </a:p>
          <a:p>
            <a:endParaRPr lang="pl-PL" sz="1400" dirty="0" smtClean="0"/>
          </a:p>
          <a:p>
            <a:endParaRPr lang="pl-PL" dirty="0" smtClean="0"/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Rynek budowlany w Polsce w 2021 r</a:t>
            </a:r>
            <a:r>
              <a:rPr lang="pl-PL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83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1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sz="1600" b="1" u="sng" dirty="0" smtClean="0"/>
              <a:t>BUDOWNICTWO NIEMIESZKANIOWE</a:t>
            </a:r>
          </a:p>
          <a:p>
            <a:r>
              <a:rPr lang="pl-PL" dirty="0"/>
              <a:t>Po dużych spadkach w roku 2020, 2021 był czasem nieznacznego odrobienia strat dla budownictwa niemieszkaniowego. Według wstępnych prognoz produkcja budowlano-montażowa w tym segmencie spadła o 3,8% r/r.(wobec spadku o 6,6% w roku 2020</a:t>
            </a:r>
            <a:r>
              <a:rPr lang="pl-PL" dirty="0" smtClean="0"/>
              <a:t>).</a:t>
            </a:r>
          </a:p>
          <a:p>
            <a:r>
              <a:rPr lang="pl-PL" dirty="0"/>
              <a:t>Segmentami, które radziły sobie najlepiej były budynki transportu i łączności (wzrost o 39,9% r/r.), hotele i budynki zakwaterowania turystycznego (wzrost o 9,7% r/r.) oraz budynki sportowe (wzrost o 3,7% r/r</a:t>
            </a:r>
            <a:r>
              <a:rPr lang="pl-PL" dirty="0" smtClean="0"/>
              <a:t>.).</a:t>
            </a:r>
          </a:p>
          <a:p>
            <a:r>
              <a:rPr lang="pl-PL" dirty="0"/>
              <a:t>Najsłabsze wyniki prognozuje się dla budynków handlowo – usługowych (spadek o 16% r/r</a:t>
            </a:r>
            <a:r>
              <a:rPr lang="pl-PL" dirty="0" smtClean="0"/>
              <a:t>.).</a:t>
            </a:r>
          </a:p>
          <a:p>
            <a:endParaRPr lang="pl-PL" sz="1400" dirty="0"/>
          </a:p>
          <a:p>
            <a:r>
              <a:rPr lang="pl-PL" sz="1600" b="1" u="sng" dirty="0" smtClean="0"/>
              <a:t>BUDOWNICTWO INŻYNIERYJNE</a:t>
            </a:r>
          </a:p>
          <a:p>
            <a:r>
              <a:rPr lang="pl-PL" dirty="0"/>
              <a:t>Według wstępnych danych GUS produkcja budowlano-montażowa w całym segmencie inżynieryjnym wzrosła o 9,6% </a:t>
            </a:r>
            <a:r>
              <a:rPr lang="pl-PL" dirty="0" smtClean="0"/>
              <a:t>r/r.</a:t>
            </a:r>
          </a:p>
          <a:p>
            <a:r>
              <a:rPr lang="pl-PL" dirty="0"/>
              <a:t>W</a:t>
            </a:r>
            <a:r>
              <a:rPr lang="pl-PL" dirty="0" smtClean="0"/>
              <a:t> </a:t>
            </a:r>
            <a:r>
              <a:rPr lang="pl-PL" dirty="0"/>
              <a:t>segmencie obejmującym budowę mostów, wiaduktów, estakad i tuneli, który jest najistotniejszy z punktu widzenia Spółki, wzrost produkcji wyniósł aż 23,1% r/r. </a:t>
            </a:r>
            <a:endParaRPr lang="pl-PL" dirty="0" smtClean="0"/>
          </a:p>
          <a:p>
            <a:r>
              <a:rPr lang="pl-PL" dirty="0"/>
              <a:t>W grudniu ogłoszono przetargi na 66 km w obszarze dróg ekspresowych i autostrad. Podpisano natomiast kontrakty na realizację 16 km dróg</a:t>
            </a:r>
            <a:r>
              <a:rPr lang="pl-PL" dirty="0" smtClean="0"/>
              <a:t>.</a:t>
            </a:r>
          </a:p>
          <a:p>
            <a:r>
              <a:rPr lang="pl-PL" dirty="0"/>
              <a:t>Do użytkowania w grudniu oddano 175 km nowych tras, przez co długość tras szybkiego ruchu w fazie budowy na koniec miesiąca wyniosła nieco ponad 1100 km, co oznacza wzrost już tylko o 8% r/r</a:t>
            </a:r>
            <a:r>
              <a:rPr lang="pl-PL" dirty="0" smtClean="0"/>
              <a:t>.</a:t>
            </a:r>
          </a:p>
          <a:p>
            <a:r>
              <a:rPr lang="pl-PL" dirty="0"/>
              <a:t>W przypadku budownictwa kolejowego rok 2021 był rokiem słabych wzrostów (wzrost produkcji budowlano-montażowej o 2,6% r/r.), co było wynikiem opóźnień w realizacji Krajowego Programu Kolejowego.</a:t>
            </a:r>
            <a:endParaRPr lang="es-ES" sz="1400" dirty="0"/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Rynek budowlany w Polsce w 2021 r</a:t>
            </a:r>
            <a:r>
              <a:rPr lang="pl-PL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67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1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>
          <a:xfrm>
            <a:off x="1562922" y="1412776"/>
            <a:ext cx="7295388" cy="4961122"/>
          </a:xfrm>
        </p:spPr>
        <p:txBody>
          <a:bodyPr/>
          <a:lstStyle/>
          <a:p>
            <a:r>
              <a:rPr lang="pl-PL" sz="1600" dirty="0"/>
              <a:t>Struktura przychodów ULMA wg sektorów</a:t>
            </a:r>
            <a:endParaRPr lang="es-ES" sz="1600" dirty="0"/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Rynek budowlany w Polsce w 2021 r</a:t>
            </a:r>
            <a:r>
              <a:rPr lang="pl-PL" dirty="0" smtClean="0"/>
              <a:t>.</a:t>
            </a:r>
            <a:endParaRPr lang="es-ES" dirty="0"/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299333"/>
              </p:ext>
            </p:extLst>
          </p:nvPr>
        </p:nvGraphicFramePr>
        <p:xfrm>
          <a:off x="1043608" y="2820404"/>
          <a:ext cx="3528392" cy="2550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866995"/>
              </p:ext>
            </p:extLst>
          </p:nvPr>
        </p:nvGraphicFramePr>
        <p:xfrm>
          <a:off x="4918146" y="2820403"/>
          <a:ext cx="4070615" cy="2480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ymbol zastępczy tekstu 9"/>
          <p:cNvSpPr>
            <a:spLocks noGrp="1"/>
          </p:cNvSpPr>
          <p:nvPr>
            <p:ph type="body" sz="quarter" idx="4294967295"/>
          </p:nvPr>
        </p:nvSpPr>
        <p:spPr>
          <a:xfrm>
            <a:off x="6401146" y="5589239"/>
            <a:ext cx="2438400" cy="357187"/>
          </a:xfrm>
          <a:prstGeom prst="rect">
            <a:avLst/>
          </a:prstGeo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Calibri" pitchFamily="34" charset="0"/>
              <a:buNone/>
              <a:defRPr/>
            </a:pPr>
            <a:r>
              <a:rPr lang="pl-PL" sz="1200" dirty="0" smtClean="0">
                <a:solidFill>
                  <a:srgbClr val="FF0000"/>
                </a:solidFill>
              </a:rPr>
              <a:t>Łącznie kubatura 58% </a:t>
            </a:r>
            <a:endParaRPr lang="es-ES" sz="12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l-PL" sz="1800" dirty="0">
              <a:solidFill>
                <a:srgbClr val="FF0000"/>
              </a:solidFill>
            </a:endParaRP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4294967295"/>
          </p:nvPr>
        </p:nvSpPr>
        <p:spPr>
          <a:xfrm>
            <a:off x="1907704" y="5593466"/>
            <a:ext cx="2438400" cy="357187"/>
          </a:xfrm>
          <a:prstGeom prst="rect">
            <a:avLst/>
          </a:prstGeo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Calibri" pitchFamily="34" charset="0"/>
              <a:buNone/>
              <a:defRPr/>
            </a:pPr>
            <a:r>
              <a:rPr lang="pl-PL" sz="1200" dirty="0" smtClean="0">
                <a:solidFill>
                  <a:srgbClr val="FF0000"/>
                </a:solidFill>
              </a:rPr>
              <a:t>Łącznie kubatura 54% </a:t>
            </a:r>
            <a:endParaRPr lang="es-ES" sz="12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l-PL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7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PPT ULMA_ES_LQ">
  <a:themeElements>
    <a:clrScheme name="Aurkezpe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Aurkezpen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654AB2DA-D058-4D9E-BF0A-E3034E6D3E36}" vid="{FA6728C7-3596-41F5-81AC-7261C41B663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Idioma xmlns="b9b89ec9-4191-4322-9300-46e59b3c0a68">Español</Idioma>
    <Tipo_x0020_aplicaci_x00f3_n xmlns="b9b89ec9-4191-4322-9300-46e59b3c0a68">PowerPoint</Tipo_x0020_aplicaci_x00f3_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3F40F9F55F556439FFEF4A7F1F404E6" ma:contentTypeVersion="2" ma:contentTypeDescription="Crear nuevo documento." ma:contentTypeScope="" ma:versionID="f2f5be6775a54bf29108f6fbc30862d5">
  <xsd:schema xmlns:xsd="http://www.w3.org/2001/XMLSchema" xmlns:p="http://schemas.microsoft.com/office/2006/metadata/properties" xmlns:ns2="b9b89ec9-4191-4322-9300-46e59b3c0a68" targetNamespace="http://schemas.microsoft.com/office/2006/metadata/properties" ma:root="true" ma:fieldsID="1ada126c280e1408954774e1a9e0cceb" ns2:_="">
    <xsd:import namespace="b9b89ec9-4191-4322-9300-46e59b3c0a68"/>
    <xsd:element name="properties">
      <xsd:complexType>
        <xsd:sequence>
          <xsd:element name="documentManagement">
            <xsd:complexType>
              <xsd:all>
                <xsd:element ref="ns2:Idioma" minOccurs="0"/>
                <xsd:element ref="ns2:Tipo_x0020_aplicaci_x00f3_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b9b89ec9-4191-4322-9300-46e59b3c0a68" elementFormDefault="qualified">
    <xsd:import namespace="http://schemas.microsoft.com/office/2006/documentManagement/types"/>
    <xsd:element name="Idioma" ma:index="8" nillable="true" ma:displayName="Idioma" ma:format="Dropdown" ma:internalName="Idioma">
      <xsd:simpleType>
        <xsd:restriction base="dms:Choice">
          <xsd:enumeration value="Español"/>
          <xsd:enumeration value="Inglés"/>
          <xsd:enumeration value="Alemán"/>
          <xsd:enumeration value="Brasileño"/>
          <xsd:enumeration value="Francés"/>
          <xsd:enumeration value="Polaco"/>
          <xsd:enumeration value="Ruso"/>
          <xsd:enumeration value="Euskera"/>
        </xsd:restriction>
      </xsd:simpleType>
    </xsd:element>
    <xsd:element name="Tipo_x0020_aplicaci_x00f3_n" ma:index="9" nillable="true" ma:displayName="Tipo aplicación" ma:default="PowerPoint" ma:format="Dropdown" ma:internalName="Tipo_x0020_aplicaci_x00f3_n">
      <xsd:simpleType>
        <xsd:restriction base="dms:Choice">
          <xsd:enumeration value="PowerPoint"/>
          <xsd:enumeration value="Wor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1F6368B-F2DC-4B8D-9504-F9A3CD9A1219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b9b89ec9-4191-4322-9300-46e59b3c0a68"/>
  </ds:schemaRefs>
</ds:datastoreItem>
</file>

<file path=customXml/itemProps2.xml><?xml version="1.0" encoding="utf-8"?>
<ds:datastoreItem xmlns:ds="http://schemas.openxmlformats.org/officeDocument/2006/customXml" ds:itemID="{E32B61B2-B084-481C-BA3F-4C4E989DCE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D2799A-2616-4588-885B-53586AC79C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b89ec9-4191-4322-9300-46e59b3c0a6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ULMA_SZABLON PREZENTACJI POWERPOINT</Template>
  <TotalTime>2174</TotalTime>
  <Words>1994</Words>
  <Application>Microsoft Office PowerPoint</Application>
  <PresentationFormat>Pokaz na ekranie (4:3)</PresentationFormat>
  <Paragraphs>356</Paragraphs>
  <Slides>34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2" baseType="lpstr">
      <vt:lpstr>Arial</vt:lpstr>
      <vt:lpstr>Calibri</vt:lpstr>
      <vt:lpstr>Courier New</vt:lpstr>
      <vt:lpstr>Open Sans</vt:lpstr>
      <vt:lpstr>Symbol</vt:lpstr>
      <vt:lpstr>Times New Roman</vt:lpstr>
      <vt:lpstr>Wingdings</vt:lpstr>
      <vt:lpstr>Plantilla PPT ULMA_ES_LQ</vt:lpstr>
      <vt:lpstr>Prezentacja programu PowerPoint</vt:lpstr>
      <vt:lpstr>Prezentacja programu PowerPoint</vt:lpstr>
      <vt:lpstr>Prezentacja programu PowerPoint</vt:lpstr>
      <vt:lpstr>Rynek budowlany w Polsce w 2021 r.</vt:lpstr>
      <vt:lpstr>Rynek budowlany w Polsce w 2021 r.</vt:lpstr>
      <vt:lpstr>Rynek budowlany w Polsce w 2021 r.</vt:lpstr>
      <vt:lpstr>Rynek budowlany w Polsce w 2021 r.</vt:lpstr>
      <vt:lpstr>Rynek budowlany w Polsce w 2021 r.</vt:lpstr>
      <vt:lpstr>Rynek budowlany w Polsce w 2021 r.</vt:lpstr>
      <vt:lpstr>Prezentacja programu PowerPoint</vt:lpstr>
      <vt:lpstr>Najważniejsze projekty realizowane w 2021 r.</vt:lpstr>
      <vt:lpstr>Najważniejsze projekty realizowane w 2021 r.</vt:lpstr>
      <vt:lpstr>Najważniejsze projekty realizowane w 2021 r.</vt:lpstr>
      <vt:lpstr>Najważniejsze projekty realizowane w 2021 r.</vt:lpstr>
      <vt:lpstr>Najważniejsze projekty realizowane w 2021 r.</vt:lpstr>
      <vt:lpstr>Najważniejsze projekty realizowane w 2021 r.</vt:lpstr>
      <vt:lpstr>Najważniejsze projekty realizowane w 2021 r.</vt:lpstr>
      <vt:lpstr>Najważniejsze projekty zrealizowane w 2021 r.</vt:lpstr>
      <vt:lpstr>Najważniejsze projekty realizowane w 2021 r.</vt:lpstr>
      <vt:lpstr>Prezentacja programu PowerPoint</vt:lpstr>
      <vt:lpstr>Najważniejsze projekty realizowane w 2022 r.</vt:lpstr>
      <vt:lpstr>Prezentacja programu PowerPoint</vt:lpstr>
      <vt:lpstr>Perspektywy rynku budowlanego w Polsce</vt:lpstr>
      <vt:lpstr>Perspektywy rynku budowlanego w Polsce</vt:lpstr>
      <vt:lpstr>Perspektywy rynku budowlanego w Polsce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Chudzyńska</dc:creator>
  <cp:lastModifiedBy>Anna Chudzyńska</cp:lastModifiedBy>
  <cp:revision>55</cp:revision>
  <cp:lastPrinted>2022-04-07T11:53:14Z</cp:lastPrinted>
  <dcterms:created xsi:type="dcterms:W3CDTF">2022-03-10T07:02:37Z</dcterms:created>
  <dcterms:modified xsi:type="dcterms:W3CDTF">2022-04-11T08:27:26Z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0x010100F3F40F9F55F556439FFEF4A7F1F404E6</vt:lpwstr>
  </property>
</Properties>
</file>